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sldIdLst>
    <p:sldId id="339" r:id="rId2"/>
    <p:sldId id="345" r:id="rId3"/>
    <p:sldId id="355" r:id="rId4"/>
    <p:sldId id="348" r:id="rId5"/>
    <p:sldId id="354" r:id="rId6"/>
    <p:sldId id="344" r:id="rId7"/>
    <p:sldId id="343" r:id="rId8"/>
    <p:sldId id="342" r:id="rId9"/>
    <p:sldId id="370" r:id="rId10"/>
    <p:sldId id="346" r:id="rId11"/>
    <p:sldId id="347" r:id="rId12"/>
    <p:sldId id="350" r:id="rId13"/>
    <p:sldId id="351" r:id="rId14"/>
    <p:sldId id="352" r:id="rId15"/>
    <p:sldId id="349" r:id="rId16"/>
    <p:sldId id="353" r:id="rId17"/>
    <p:sldId id="369" r:id="rId18"/>
    <p:sldId id="368" r:id="rId19"/>
    <p:sldId id="356" r:id="rId20"/>
    <p:sldId id="357" r:id="rId21"/>
    <p:sldId id="358" r:id="rId22"/>
    <p:sldId id="359" r:id="rId23"/>
    <p:sldId id="360" r:id="rId24"/>
    <p:sldId id="361" r:id="rId25"/>
    <p:sldId id="362" r:id="rId26"/>
    <p:sldId id="363" r:id="rId27"/>
    <p:sldId id="364" r:id="rId28"/>
    <p:sldId id="365" r:id="rId29"/>
    <p:sldId id="366" r:id="rId30"/>
    <p:sldId id="36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nuel Fradinho" initials="MF"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DFF"/>
    <a:srgbClr val="00B2A5"/>
    <a:srgbClr val="00D9C7"/>
    <a:srgbClr val="73FDD6"/>
    <a:srgbClr val="FF40FF"/>
    <a:srgbClr val="A92C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79922" autoAdjust="0"/>
  </p:normalViewPr>
  <p:slideViewPr>
    <p:cSldViewPr snapToGrid="0">
      <p:cViewPr varScale="1">
        <p:scale>
          <a:sx n="63" d="100"/>
          <a:sy n="63" d="100"/>
        </p:scale>
        <p:origin x="96" y="64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AA3E45-57A9-44A4-8D02-ECC452318D6C}" type="datetimeFigureOut">
              <a:rPr lang="en-US" smtClean="0"/>
              <a:t>1/22/2026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232A1-099D-4B50-B749-7C373A0D848E}" type="slidenum">
              <a:rPr lang="en-US" smtClean="0"/>
              <a:t>‹#›</a:t>
            </a:fld>
            <a:endParaRPr lang="en-US"/>
          </a:p>
        </p:txBody>
      </p:sp>
    </p:spTree>
    <p:extLst>
      <p:ext uri="{BB962C8B-B14F-4D97-AF65-F5344CB8AC3E}">
        <p14:creationId xmlns:p14="http://schemas.microsoft.com/office/powerpoint/2010/main" val="2638543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github.com/Arikatakur" TargetMode="External"/><Relationship Id="rId3" Type="http://schemas.openxmlformats.org/officeDocument/2006/relationships/hyperlink" Target="https://github.com/yetanalytics/datasim" TargetMode="External"/><Relationship Id="rId7" Type="http://schemas.openxmlformats.org/officeDocument/2006/relationships/hyperlink" Target="https://github.com/ShubhankarKulkarni/MIL-STD-1553-Simulator/blob/master/Remote_Terminal/RT_Simulator.py"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ShubhankarKulkarni/MIL-STD-1553-Simulator/blob/master/Bus_Controller/BC_Simulator.py" TargetMode="External"/><Relationship Id="rId11" Type="http://schemas.openxmlformats.org/officeDocument/2006/relationships/hyperlink" Target="https://www.wireshark.org/" TargetMode="External"/><Relationship Id="rId5" Type="http://schemas.openxmlformats.org/officeDocument/2006/relationships/hyperlink" Target="https://www.altadt.com/download/mil-std-1553-tutorial-and-reference/" TargetMode="External"/><Relationship Id="rId10" Type="http://schemas.openxmlformats.org/officeDocument/2006/relationships/hyperlink" Target="https://iperf.fr/" TargetMode="External"/><Relationship Id="rId4" Type="http://schemas.openxmlformats.org/officeDocument/2006/relationships/hyperlink" Target="https://github.com/Slygriyrsk/quantum-communication-simulator" TargetMode="External"/><Relationship Id="rId9" Type="http://schemas.openxmlformats.org/officeDocument/2006/relationships/hyperlink" Target="https://github.com/Arikatakur/Network-Transmission-Simulator"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data communication simulator</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hlinkClick r:id="rId3"/>
              </a:rPr>
              <a:t>https://github.com/yetanalytics/datasim</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Quantum Communication Simulator</a:t>
            </a:r>
          </a:p>
          <a:p>
            <a:r>
              <a:rPr lang="en-US" sz="1200" u="sng" kern="1200" dirty="0" smtClean="0">
                <a:solidFill>
                  <a:schemeClr val="tx1"/>
                </a:solidFill>
                <a:effectLst/>
                <a:latin typeface="+mn-lt"/>
                <a:ea typeface="+mn-ea"/>
                <a:cs typeface="+mn-cs"/>
                <a:hlinkClick r:id="rId4"/>
              </a:rPr>
              <a:t>https://github.com/Slygriyrsk/quantum-communication-simulator</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MIL-STD-1553-Simulator</a:t>
            </a:r>
          </a:p>
          <a:p>
            <a:r>
              <a:rPr lang="en-US" sz="1200" kern="1200" dirty="0" smtClean="0">
                <a:solidFill>
                  <a:schemeClr val="tx1"/>
                </a:solidFill>
                <a:effectLst/>
                <a:latin typeface="+mn-lt"/>
                <a:ea typeface="+mn-ea"/>
                <a:cs typeface="+mn-cs"/>
              </a:rPr>
              <a:t>MIL-STD-1553 is a serial communication protocol that is used in </a:t>
            </a:r>
            <a:r>
              <a:rPr lang="en-US" sz="1200" kern="1200" dirty="0" err="1" smtClean="0">
                <a:solidFill>
                  <a:schemeClr val="tx1"/>
                </a:solidFill>
                <a:effectLst/>
                <a:latin typeface="+mn-lt"/>
                <a:ea typeface="+mn-ea"/>
                <a:cs typeface="+mn-cs"/>
              </a:rPr>
              <a:t>spacecrafts</a:t>
            </a:r>
            <a:r>
              <a:rPr lang="en-US" sz="1200" kern="1200" dirty="0" smtClean="0">
                <a:solidFill>
                  <a:schemeClr val="tx1"/>
                </a:solidFill>
                <a:effectLst/>
                <a:latin typeface="+mn-lt"/>
                <a:ea typeface="+mn-ea"/>
                <a:cs typeface="+mn-cs"/>
              </a:rPr>
              <a:t> for internal communication. A spacecraft consists of various components like main computer, star tracker, fly wheel, temperature sensor, cameras (also called as Remote Terminals) etc. The main computer needs to communicate with all the other peripherals to get the data and send it to ground station for further processing. This internal communication is done by a serial bus called MIL-STD-1553. This repository contains a simulation for this protocol. It can be used to create any space applications by importing the simulator into your code.</a:t>
            </a:r>
          </a:p>
          <a:p>
            <a:r>
              <a:rPr lang="en-US" sz="1200" kern="1200" dirty="0" smtClean="0">
                <a:solidFill>
                  <a:schemeClr val="tx1"/>
                </a:solidFill>
                <a:effectLst/>
                <a:latin typeface="+mn-lt"/>
                <a:ea typeface="+mn-ea"/>
                <a:cs typeface="+mn-cs"/>
              </a:rPr>
              <a:t>MIL-STD-1553 has Bus Controller that orchestrates the transmission and reception of data on the serial bus. It always initiates the communication and commands Remote Terminal for sending or receiving data. Only one node or Remote Terminal can send data on the bus at a given moment when ordered by the Bus Controller. The details of the protocol can be found in </a:t>
            </a:r>
            <a:r>
              <a:rPr lang="en-US" sz="1200" u="sng" kern="1200" dirty="0" smtClean="0">
                <a:solidFill>
                  <a:schemeClr val="tx1"/>
                </a:solidFill>
                <a:effectLst/>
                <a:latin typeface="+mn-lt"/>
                <a:ea typeface="+mn-ea"/>
                <a:cs typeface="+mn-cs"/>
                <a:hlinkClick r:id="rId5"/>
              </a:rPr>
              <a:t>MIL-STD-1553 Tutorial and Reference</a:t>
            </a:r>
            <a:r>
              <a:rPr lang="en-US" sz="1200" kern="1200" dirty="0" smtClean="0">
                <a:solidFill>
                  <a:schemeClr val="tx1"/>
                </a:solidFill>
                <a:effectLst/>
                <a:latin typeface="+mn-lt"/>
                <a:ea typeface="+mn-ea"/>
                <a:cs typeface="+mn-cs"/>
              </a:rPr>
              <a:t> document by Alta </a:t>
            </a:r>
            <a:r>
              <a:rPr lang="en-US" sz="1200" kern="1200" dirty="0" err="1" smtClean="0">
                <a:solidFill>
                  <a:schemeClr val="tx1"/>
                </a:solidFill>
                <a:effectLst/>
                <a:latin typeface="+mn-lt"/>
                <a:ea typeface="+mn-ea"/>
                <a:cs typeface="+mn-cs"/>
              </a:rPr>
              <a:t>dt.</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About This Repository:</a:t>
            </a:r>
          </a:p>
          <a:p>
            <a:r>
              <a:rPr lang="en-US" sz="1200" kern="1200" dirty="0" smtClean="0">
                <a:solidFill>
                  <a:schemeClr val="tx1"/>
                </a:solidFill>
                <a:effectLst/>
                <a:latin typeface="+mn-lt"/>
                <a:ea typeface="+mn-ea"/>
                <a:cs typeface="+mn-cs"/>
              </a:rPr>
              <a:t>This repository segregated based on various components that are described in the MIL-STD-1553 standard. Two of the most important components are Bus Controller and Remote Terminals. For a small network, one serial bus can handle up to 31 remote terminals and one bus controller. This repository is divided into two parts. Bus Controller Simulator and Remote Terminal Simulator. Both the components have separate set of functionalities.</a:t>
            </a:r>
          </a:p>
          <a:p>
            <a:pPr lvl="0"/>
            <a:r>
              <a:rPr lang="en-US" sz="1200" u="sng" kern="1200" dirty="0" smtClean="0">
                <a:solidFill>
                  <a:schemeClr val="tx1"/>
                </a:solidFill>
                <a:effectLst/>
                <a:latin typeface="+mn-lt"/>
                <a:ea typeface="+mn-ea"/>
                <a:cs typeface="+mn-cs"/>
                <a:hlinkClick r:id="rId6"/>
              </a:rPr>
              <a:t>Bus Controller Simulator</a:t>
            </a:r>
            <a:r>
              <a:rPr lang="en-US" sz="1200" kern="1200" dirty="0" smtClean="0">
                <a:solidFill>
                  <a:schemeClr val="tx1"/>
                </a:solidFill>
                <a:effectLst/>
                <a:latin typeface="+mn-lt"/>
                <a:ea typeface="+mn-ea"/>
                <a:cs typeface="+mn-cs"/>
              </a:rPr>
              <a:t> : This simulator is responsible to understand the requirements from the Flight Software or Spacecraft computer and send commands and data to Remote Terminal.</a:t>
            </a:r>
          </a:p>
          <a:p>
            <a:pPr lvl="0"/>
            <a:r>
              <a:rPr lang="en-US" sz="1200" u="sng" kern="1200" dirty="0" smtClean="0">
                <a:solidFill>
                  <a:schemeClr val="tx1"/>
                </a:solidFill>
                <a:effectLst/>
                <a:latin typeface="+mn-lt"/>
                <a:ea typeface="+mn-ea"/>
                <a:cs typeface="+mn-cs"/>
                <a:hlinkClick r:id="rId7"/>
              </a:rPr>
              <a:t>Remote Terminal Simulator</a:t>
            </a:r>
            <a:r>
              <a:rPr lang="en-US" sz="1200" kern="1200" dirty="0" smtClean="0">
                <a:solidFill>
                  <a:schemeClr val="tx1"/>
                </a:solidFill>
                <a:effectLst/>
                <a:latin typeface="+mn-lt"/>
                <a:ea typeface="+mn-ea"/>
                <a:cs typeface="+mn-cs"/>
              </a:rPr>
              <a:t> : This simulator is responsible for understanding the commands or data </a:t>
            </a:r>
            <a:r>
              <a:rPr lang="en-US" sz="1200" kern="1200" dirty="0" err="1" smtClean="0">
                <a:solidFill>
                  <a:schemeClr val="tx1"/>
                </a:solidFill>
                <a:effectLst/>
                <a:latin typeface="+mn-lt"/>
                <a:ea typeface="+mn-ea"/>
                <a:cs typeface="+mn-cs"/>
              </a:rPr>
              <a:t>comming</a:t>
            </a:r>
            <a:r>
              <a:rPr lang="en-US" sz="1200" kern="1200" dirty="0" smtClean="0">
                <a:solidFill>
                  <a:schemeClr val="tx1"/>
                </a:solidFill>
                <a:effectLst/>
                <a:latin typeface="+mn-lt"/>
                <a:ea typeface="+mn-ea"/>
                <a:cs typeface="+mn-cs"/>
              </a:rPr>
              <a:t> from the Bus Controller and send status and data based on the requirements sent by the Bus Controller.</a:t>
            </a:r>
          </a:p>
          <a:p>
            <a:r>
              <a:rPr lang="en-US" sz="1200" b="1" kern="1200" dirty="0" smtClean="0">
                <a:solidFill>
                  <a:schemeClr val="tx1"/>
                </a:solidFill>
                <a:effectLst/>
                <a:latin typeface="+mn-lt"/>
                <a:ea typeface="+mn-ea"/>
                <a:cs typeface="+mn-cs"/>
              </a:rPr>
              <a:t>How To Use This Simulator</a:t>
            </a:r>
          </a:p>
          <a:p>
            <a:r>
              <a:rPr lang="en-US" sz="1200" kern="1200" dirty="0" smtClean="0">
                <a:solidFill>
                  <a:schemeClr val="tx1"/>
                </a:solidFill>
                <a:effectLst/>
                <a:latin typeface="+mn-lt"/>
                <a:ea typeface="+mn-ea"/>
                <a:cs typeface="+mn-cs"/>
              </a:rPr>
              <a:t>https://github.com/ShubhankarKulkarni/MIL-STD-1553-Simulator</a:t>
            </a:r>
          </a:p>
          <a:p>
            <a:r>
              <a:rPr lang="en-US" sz="1200" kern="1200" dirty="0" smtClean="0">
                <a:solidFill>
                  <a:schemeClr val="tx1"/>
                </a:solidFill>
                <a:effectLst/>
                <a:latin typeface="+mn-lt"/>
                <a:ea typeface="+mn-ea"/>
                <a:cs typeface="+mn-cs"/>
              </a:rPr>
              <a:t>This simulator uses </a:t>
            </a:r>
            <a:r>
              <a:rPr lang="en-US" sz="1200" kern="1200" dirty="0" err="1" smtClean="0">
                <a:solidFill>
                  <a:schemeClr val="tx1"/>
                </a:solidFill>
                <a:effectLst/>
                <a:latin typeface="+mn-lt"/>
                <a:ea typeface="+mn-ea"/>
                <a:cs typeface="+mn-cs"/>
              </a:rPr>
              <a:t>ethernet</a:t>
            </a:r>
            <a:r>
              <a:rPr lang="en-US" sz="1200" kern="1200" dirty="0" smtClean="0">
                <a:solidFill>
                  <a:schemeClr val="tx1"/>
                </a:solidFill>
                <a:effectLst/>
                <a:latin typeface="+mn-lt"/>
                <a:ea typeface="+mn-ea"/>
                <a:cs typeface="+mn-cs"/>
              </a:rPr>
              <a:t> communication instead of the actual physical communication that is mentioned in the </a:t>
            </a:r>
            <a:r>
              <a:rPr lang="en-US" sz="1200" kern="1200" dirty="0" err="1" smtClean="0">
                <a:solidFill>
                  <a:schemeClr val="tx1"/>
                </a:solidFill>
                <a:effectLst/>
                <a:latin typeface="+mn-lt"/>
                <a:ea typeface="+mn-ea"/>
                <a:cs typeface="+mn-cs"/>
              </a:rPr>
              <a:t>standars</a:t>
            </a:r>
            <a:r>
              <a:rPr lang="en-US" sz="1200" kern="1200" dirty="0" smtClean="0">
                <a:solidFill>
                  <a:schemeClr val="tx1"/>
                </a:solidFill>
                <a:effectLst/>
                <a:latin typeface="+mn-lt"/>
                <a:ea typeface="+mn-ea"/>
                <a:cs typeface="+mn-cs"/>
              </a:rPr>
              <a:t>. The standard is developed taking harsh and noisy conditions into account. The simulator majorly focuses on data layer of the standard. Based on this, you can either deploy both the simulators on the same machine and test it over the local loopback or you can deploy separate simulators on separate machines in a single subnet or same network.</a:t>
            </a:r>
          </a:p>
          <a:p>
            <a:r>
              <a:rPr lang="en-US" sz="1200" kern="1200" dirty="0" smtClean="0">
                <a:solidFill>
                  <a:schemeClr val="tx1"/>
                </a:solidFill>
                <a:effectLst/>
                <a:latin typeface="+mn-lt"/>
                <a:ea typeface="+mn-ea"/>
                <a:cs typeface="+mn-cs"/>
              </a:rPr>
              <a:t>You can run the following commands to run the simulators</a:t>
            </a:r>
          </a:p>
          <a:p>
            <a:pPr lvl="0"/>
            <a:r>
              <a:rPr lang="en-US" sz="1200" kern="1200" dirty="0" smtClean="0">
                <a:solidFill>
                  <a:schemeClr val="tx1"/>
                </a:solidFill>
                <a:effectLst/>
                <a:latin typeface="+mn-lt"/>
                <a:ea typeface="+mn-ea"/>
                <a:cs typeface="+mn-cs"/>
              </a:rPr>
              <a:t>python BC_Simulator.py</a:t>
            </a:r>
          </a:p>
          <a:p>
            <a:pPr lvl="0"/>
            <a:r>
              <a:rPr lang="en-US" sz="1200" kern="1200" dirty="0" smtClean="0">
                <a:solidFill>
                  <a:schemeClr val="tx1"/>
                </a:solidFill>
                <a:effectLst/>
                <a:latin typeface="+mn-lt"/>
                <a:ea typeface="+mn-ea"/>
                <a:cs typeface="+mn-cs"/>
              </a:rPr>
              <a:t>python RT_Simulator.py</a:t>
            </a:r>
          </a:p>
          <a:p>
            <a:pPr lvl="0"/>
            <a:r>
              <a:rPr lang="en-US" sz="1200" kern="1200" dirty="0" smtClean="0">
                <a:solidFill>
                  <a:schemeClr val="tx1"/>
                </a:solidFill>
                <a:effectLst/>
                <a:latin typeface="+mn-lt"/>
                <a:ea typeface="+mn-ea"/>
                <a:cs typeface="+mn-cs"/>
              </a:rPr>
              <a:t>python Simulator.py</a:t>
            </a:r>
          </a:p>
          <a:p>
            <a:r>
              <a:rPr lang="en-US" sz="1200" kern="1200" dirty="0" smtClean="0">
                <a:solidFill>
                  <a:schemeClr val="tx1"/>
                </a:solidFill>
                <a:effectLst/>
                <a:latin typeface="+mn-lt"/>
                <a:ea typeface="+mn-ea"/>
                <a:cs typeface="+mn-cs"/>
              </a:rPr>
              <a:t>Or you can uncomment a section of code in Simulator.py that creates threads for Bus Controller Simulator and Remote Terminal Simulator and then run the following command</a:t>
            </a:r>
          </a:p>
          <a:p>
            <a:pPr lvl="0"/>
            <a:r>
              <a:rPr lang="en-US" sz="1200" kern="1200" dirty="0" smtClean="0">
                <a:solidFill>
                  <a:schemeClr val="tx1"/>
                </a:solidFill>
                <a:effectLst/>
                <a:latin typeface="+mn-lt"/>
                <a:ea typeface="+mn-ea"/>
                <a:cs typeface="+mn-cs"/>
              </a:rPr>
              <a:t>python Simulator.py</a:t>
            </a:r>
          </a:p>
          <a:p>
            <a:r>
              <a:rPr lang="en-US" sz="1200" kern="1200" dirty="0" smtClean="0">
                <a:solidFill>
                  <a:schemeClr val="tx1"/>
                </a:solidFill>
                <a:effectLst/>
                <a:latin typeface="+mn-lt"/>
                <a:ea typeface="+mn-ea"/>
                <a:cs typeface="+mn-cs"/>
              </a:rPr>
              <a:t>Simulator.py only provides an example of how you can use BC and RT simulators. You can replace Simulator.py by any space application that needs to transfer any data using MIL-STD-1553. Apart from that, this whole repository is developed as a module. So, you can simply clone the repository into your application and can import it.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u="none" strike="noStrike" kern="1200" dirty="0" err="1" smtClean="0">
                <a:solidFill>
                  <a:schemeClr val="tx1"/>
                </a:solidFill>
                <a:effectLst/>
                <a:latin typeface="+mn-lt"/>
                <a:ea typeface="+mn-ea"/>
                <a:cs typeface="+mn-cs"/>
                <a:hlinkClick r:id="rId8"/>
              </a:rPr>
              <a:t>Arikatakur</a:t>
            </a:r>
            <a:r>
              <a:rPr lang="en-US" sz="1200" kern="1200" dirty="0" smtClean="0">
                <a:solidFill>
                  <a:schemeClr val="tx1"/>
                </a:solidFill>
                <a:effectLst/>
                <a:latin typeface="+mn-lt"/>
                <a:ea typeface="+mn-ea"/>
                <a:cs typeface="+mn-cs"/>
              </a:rPr>
              <a:t>/</a:t>
            </a:r>
            <a:r>
              <a:rPr lang="en-US" sz="1200" b="1" u="none" strike="noStrike" kern="1200" dirty="0" smtClean="0">
                <a:solidFill>
                  <a:schemeClr val="tx1"/>
                </a:solidFill>
                <a:effectLst/>
                <a:latin typeface="+mn-lt"/>
                <a:ea typeface="+mn-ea"/>
                <a:cs typeface="+mn-cs"/>
                <a:hlinkClick r:id="rId9"/>
              </a:rPr>
              <a:t>Network-Transmission-Simulator</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https://github.com/Arikatakur/Network-Transmission-Simulator</a:t>
            </a:r>
            <a:endParaRPr lang="en-US" sz="14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imulates</a:t>
            </a:r>
            <a:r>
              <a:rPr lang="en-US" sz="1200" kern="1200" dirty="0" smtClean="0">
                <a:solidFill>
                  <a:schemeClr val="tx1"/>
                </a:solidFill>
                <a:effectLst/>
                <a:latin typeface="+mn-lt"/>
                <a:ea typeface="+mn-ea"/>
                <a:cs typeface="+mn-cs"/>
              </a:rPr>
              <a:t> network data transmission using the Stop-and-Wait protocol with acknowledgment packets. It includes:</a:t>
            </a:r>
          </a:p>
          <a:p>
            <a:pPr lvl="0"/>
            <a:r>
              <a:rPr lang="en-US" sz="1200" b="1" kern="1200" dirty="0" smtClean="0">
                <a:solidFill>
                  <a:schemeClr val="tx1"/>
                </a:solidFill>
                <a:effectLst/>
                <a:latin typeface="+mn-lt"/>
                <a:ea typeface="+mn-ea"/>
                <a:cs typeface="+mn-cs"/>
              </a:rPr>
              <a:t>Theoretical Calculator</a:t>
            </a:r>
            <a:r>
              <a:rPr lang="en-US" sz="1200" kern="1200" dirty="0" smtClean="0">
                <a:solidFill>
                  <a:schemeClr val="tx1"/>
                </a:solidFill>
                <a:effectLst/>
                <a:latin typeface="+mn-lt"/>
                <a:ea typeface="+mn-ea"/>
                <a:cs typeface="+mn-cs"/>
              </a:rPr>
              <a:t>: Computes the time required to send a file under ideal conditions.</a:t>
            </a:r>
          </a:p>
          <a:p>
            <a:pPr lvl="0"/>
            <a:r>
              <a:rPr lang="en-US" sz="1200" b="1" kern="1200" dirty="0" smtClean="0">
                <a:solidFill>
                  <a:schemeClr val="tx1"/>
                </a:solidFill>
                <a:effectLst/>
                <a:latin typeface="+mn-lt"/>
                <a:ea typeface="+mn-ea"/>
                <a:cs typeface="+mn-cs"/>
              </a:rPr>
              <a:t>UDP File Transfer Tools</a:t>
            </a:r>
            <a:r>
              <a:rPr lang="en-US" sz="1200" kern="1200" dirty="0" smtClean="0">
                <a:solidFill>
                  <a:schemeClr val="tx1"/>
                </a:solidFill>
                <a:effectLst/>
                <a:latin typeface="+mn-lt"/>
                <a:ea typeface="+mn-ea"/>
                <a:cs typeface="+mn-cs"/>
              </a:rPr>
              <a:t>: Sends files over a network using UDP and logs transmission details.</a:t>
            </a:r>
          </a:p>
          <a:p>
            <a:pPr lvl="0"/>
            <a:r>
              <a:rPr lang="en-US" sz="1200" b="1" kern="1200" dirty="0" smtClean="0">
                <a:solidFill>
                  <a:schemeClr val="tx1"/>
                </a:solidFill>
                <a:effectLst/>
                <a:latin typeface="+mn-lt"/>
                <a:ea typeface="+mn-ea"/>
                <a:cs typeface="+mn-cs"/>
              </a:rPr>
              <a:t>Experimentation Framework</a:t>
            </a:r>
            <a:r>
              <a:rPr lang="en-US" sz="1200" kern="1200" dirty="0" smtClean="0">
                <a:solidFill>
                  <a:schemeClr val="tx1"/>
                </a:solidFill>
                <a:effectLst/>
                <a:latin typeface="+mn-lt"/>
                <a:ea typeface="+mn-ea"/>
                <a:cs typeface="+mn-cs"/>
              </a:rPr>
              <a:t>: Measures and compares theoretical vs. actual transmission times.</a:t>
            </a:r>
          </a:p>
          <a:p>
            <a:r>
              <a:rPr lang="en-US" sz="1200" b="1" kern="1200" dirty="0" smtClean="0">
                <a:solidFill>
                  <a:schemeClr val="tx1"/>
                </a:solidFill>
                <a:effectLst/>
                <a:latin typeface="+mn-lt"/>
                <a:ea typeface="+mn-ea"/>
                <a:cs typeface="+mn-cs"/>
              </a:rPr>
              <a:t>Features</a:t>
            </a:r>
          </a:p>
          <a:p>
            <a:pPr lvl="0"/>
            <a:r>
              <a:rPr lang="en-US" sz="1200" kern="1200" dirty="0" smtClean="0">
                <a:solidFill>
                  <a:schemeClr val="tx1"/>
                </a:solidFill>
                <a:effectLst/>
                <a:latin typeface="+mn-lt"/>
                <a:ea typeface="+mn-ea"/>
                <a:cs typeface="+mn-cs"/>
              </a:rPr>
              <a:t>Command-line interface for both theoretical calculations and actual file transmission.</a:t>
            </a:r>
          </a:p>
          <a:p>
            <a:pPr lvl="0"/>
            <a:r>
              <a:rPr lang="en-US" sz="1200" kern="1200" dirty="0" smtClean="0">
                <a:solidFill>
                  <a:schemeClr val="tx1"/>
                </a:solidFill>
                <a:effectLst/>
                <a:latin typeface="+mn-lt"/>
                <a:ea typeface="+mn-ea"/>
                <a:cs typeface="+mn-cs"/>
              </a:rPr>
              <a:t>Logs packet transmission details, acknowledgments, and final results.</a:t>
            </a:r>
          </a:p>
          <a:p>
            <a:pPr lvl="0"/>
            <a:r>
              <a:rPr lang="en-US" sz="1200" kern="1200" dirty="0" smtClean="0">
                <a:solidFill>
                  <a:schemeClr val="tx1"/>
                </a:solidFill>
                <a:effectLst/>
                <a:latin typeface="+mn-lt"/>
                <a:ea typeface="+mn-ea"/>
                <a:cs typeface="+mn-cs"/>
              </a:rPr>
              <a:t>Javadoc documentation for all classes and methods.</a:t>
            </a:r>
          </a:p>
          <a:p>
            <a:pPr lvl="0"/>
            <a:r>
              <a:rPr lang="en-US" sz="1200" kern="1200" dirty="0" smtClean="0">
                <a:solidFill>
                  <a:schemeClr val="tx1"/>
                </a:solidFill>
                <a:effectLst/>
                <a:latin typeface="+mn-lt"/>
                <a:ea typeface="+mn-ea"/>
                <a:cs typeface="+mn-cs"/>
              </a:rPr>
              <a:t>Test cases for robust verification.</a:t>
            </a:r>
          </a:p>
          <a:p>
            <a:r>
              <a:rPr lang="en-US" sz="1200" b="1" kern="1200" dirty="0" smtClean="0">
                <a:solidFill>
                  <a:schemeClr val="tx1"/>
                </a:solidFill>
                <a:effectLst/>
                <a:latin typeface="+mn-lt"/>
                <a:ea typeface="+mn-ea"/>
                <a:cs typeface="+mn-cs"/>
              </a:rPr>
              <a:t>Requirements</a:t>
            </a:r>
          </a:p>
          <a:p>
            <a:pPr lvl="0"/>
            <a:r>
              <a:rPr lang="en-US" sz="1200" b="1" kern="1200" dirty="0" smtClean="0">
                <a:solidFill>
                  <a:schemeClr val="tx1"/>
                </a:solidFill>
                <a:effectLst/>
                <a:latin typeface="+mn-lt"/>
                <a:ea typeface="+mn-ea"/>
                <a:cs typeface="+mn-cs"/>
              </a:rPr>
              <a:t>Java Development Kit (JDK)</a:t>
            </a:r>
            <a:r>
              <a:rPr lang="en-US" sz="1200" kern="1200" dirty="0" smtClean="0">
                <a:solidFill>
                  <a:schemeClr val="tx1"/>
                </a:solidFill>
                <a:effectLst/>
                <a:latin typeface="+mn-lt"/>
                <a:ea typeface="+mn-ea"/>
                <a:cs typeface="+mn-cs"/>
              </a:rPr>
              <a:t> version 8 or higher.</a:t>
            </a:r>
          </a:p>
          <a:p>
            <a:pPr lvl="0"/>
            <a:r>
              <a:rPr lang="en-US" sz="1200" kern="1200" dirty="0" smtClean="0">
                <a:solidFill>
                  <a:schemeClr val="tx1"/>
                </a:solidFill>
                <a:effectLst/>
                <a:latin typeface="+mn-lt"/>
                <a:ea typeface="+mn-ea"/>
                <a:cs typeface="+mn-cs"/>
              </a:rPr>
              <a:t>Two computers on the same network for experimentation.</a:t>
            </a:r>
          </a:p>
          <a:p>
            <a:pPr lvl="0"/>
            <a:r>
              <a:rPr lang="en-US" sz="1200" kern="1200" dirty="0" smtClean="0">
                <a:solidFill>
                  <a:schemeClr val="tx1"/>
                </a:solidFill>
                <a:effectLst/>
                <a:latin typeface="+mn-lt"/>
                <a:ea typeface="+mn-ea"/>
                <a:cs typeface="+mn-cs"/>
              </a:rPr>
              <a:t>Tools:</a:t>
            </a:r>
          </a:p>
          <a:p>
            <a:pPr lvl="1"/>
            <a:r>
              <a:rPr lang="en-US" sz="1200" u="sng" kern="1200" dirty="0" err="1" smtClean="0">
                <a:solidFill>
                  <a:schemeClr val="tx1"/>
                </a:solidFill>
                <a:effectLst/>
                <a:latin typeface="+mn-lt"/>
                <a:ea typeface="+mn-ea"/>
                <a:cs typeface="+mn-cs"/>
                <a:hlinkClick r:id="rId10"/>
              </a:rPr>
              <a:t>iperf</a:t>
            </a:r>
            <a:r>
              <a:rPr lang="en-US" sz="1200" kern="1200" dirty="0" smtClean="0">
                <a:solidFill>
                  <a:schemeClr val="tx1"/>
                </a:solidFill>
                <a:effectLst/>
                <a:latin typeface="+mn-lt"/>
                <a:ea typeface="+mn-ea"/>
                <a:cs typeface="+mn-cs"/>
              </a:rPr>
              <a:t> for bandwidth measurement.</a:t>
            </a:r>
          </a:p>
          <a:p>
            <a:pPr lvl="1"/>
            <a:r>
              <a:rPr lang="en-US" sz="1200" u="sng" kern="1200" dirty="0" smtClean="0">
                <a:solidFill>
                  <a:schemeClr val="tx1"/>
                </a:solidFill>
                <a:effectLst/>
                <a:latin typeface="+mn-lt"/>
                <a:ea typeface="+mn-ea"/>
                <a:cs typeface="+mn-cs"/>
                <a:hlinkClick r:id="rId11"/>
              </a:rPr>
              <a:t>Wireshark</a:t>
            </a:r>
            <a:r>
              <a:rPr lang="en-US" sz="1200" kern="1200" dirty="0" smtClean="0">
                <a:solidFill>
                  <a:schemeClr val="tx1"/>
                </a:solidFill>
                <a:effectLst/>
                <a:latin typeface="+mn-lt"/>
                <a:ea typeface="+mn-ea"/>
                <a:cs typeface="+mn-cs"/>
              </a:rPr>
              <a:t> for packet analysis.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Design of data communication networks using simulation techniques</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A Simulator for FANETs Using 5G Vehicle-to-Everything Communications and Named-Data Networking</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https://arxiv.org/html/2510.13823v1</a:t>
            </a:r>
          </a:p>
          <a:p>
            <a:endParaRPr lang="en-US" dirty="0"/>
          </a:p>
        </p:txBody>
      </p:sp>
      <p:sp>
        <p:nvSpPr>
          <p:cNvPr id="4" name="Slide Number Placeholder 3"/>
          <p:cNvSpPr>
            <a:spLocks noGrp="1"/>
          </p:cNvSpPr>
          <p:nvPr>
            <p:ph type="sldNum" sz="quarter" idx="10"/>
          </p:nvPr>
        </p:nvSpPr>
        <p:spPr/>
        <p:txBody>
          <a:bodyPr/>
          <a:lstStyle/>
          <a:p>
            <a:fld id="{A6B232A1-099D-4B50-B749-7C373A0D848E}" type="slidenum">
              <a:rPr lang="en-US" smtClean="0"/>
              <a:t>1</a:t>
            </a:fld>
            <a:endParaRPr lang="en-US"/>
          </a:p>
        </p:txBody>
      </p:sp>
    </p:spTree>
    <p:extLst>
      <p:ext uri="{BB962C8B-B14F-4D97-AF65-F5344CB8AC3E}">
        <p14:creationId xmlns:p14="http://schemas.microsoft.com/office/powerpoint/2010/main" val="372668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https://github.com/Shengyuan-Li/CNN-for-Crack-Detection</a:t>
            </a:r>
            <a:endParaRPr lang="en-US" dirty="0"/>
          </a:p>
        </p:txBody>
      </p:sp>
      <p:sp>
        <p:nvSpPr>
          <p:cNvPr id="4" name="Slide Number Placeholder 3"/>
          <p:cNvSpPr>
            <a:spLocks noGrp="1"/>
          </p:cNvSpPr>
          <p:nvPr>
            <p:ph type="sldNum" sz="quarter" idx="10"/>
          </p:nvPr>
        </p:nvSpPr>
        <p:spPr/>
        <p:txBody>
          <a:bodyPr/>
          <a:lstStyle/>
          <a:p>
            <a:fld id="{A6B232A1-099D-4B50-B749-7C373A0D848E}" type="slidenum">
              <a:rPr lang="en-US" smtClean="0"/>
              <a:t>11</a:t>
            </a:fld>
            <a:endParaRPr lang="en-US"/>
          </a:p>
        </p:txBody>
      </p:sp>
    </p:spTree>
    <p:extLst>
      <p:ext uri="{BB962C8B-B14F-4D97-AF65-F5344CB8AC3E}">
        <p14:creationId xmlns:p14="http://schemas.microsoft.com/office/powerpoint/2010/main" val="4048216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https://github.com/Shengyuan-Li/CNN-for-Crack-Detection</a:t>
            </a:r>
            <a:endParaRPr lang="en-US" dirty="0"/>
          </a:p>
        </p:txBody>
      </p:sp>
      <p:sp>
        <p:nvSpPr>
          <p:cNvPr id="4" name="Slide Number Placeholder 3"/>
          <p:cNvSpPr>
            <a:spLocks noGrp="1"/>
          </p:cNvSpPr>
          <p:nvPr>
            <p:ph type="sldNum" sz="quarter" idx="10"/>
          </p:nvPr>
        </p:nvSpPr>
        <p:spPr/>
        <p:txBody>
          <a:bodyPr/>
          <a:lstStyle/>
          <a:p>
            <a:fld id="{A6B232A1-099D-4B50-B749-7C373A0D848E}" type="slidenum">
              <a:rPr lang="en-US" smtClean="0"/>
              <a:t>12</a:t>
            </a:fld>
            <a:endParaRPr lang="en-US"/>
          </a:p>
        </p:txBody>
      </p:sp>
    </p:spTree>
    <p:extLst>
      <p:ext uri="{BB962C8B-B14F-4D97-AF65-F5344CB8AC3E}">
        <p14:creationId xmlns:p14="http://schemas.microsoft.com/office/powerpoint/2010/main" val="1947995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https://github.com/Shengyuan-Li/CNN-for-Crack-Detection</a:t>
            </a:r>
            <a:endParaRPr lang="en-US" dirty="0"/>
          </a:p>
        </p:txBody>
      </p:sp>
      <p:sp>
        <p:nvSpPr>
          <p:cNvPr id="4" name="Slide Number Placeholder 3"/>
          <p:cNvSpPr>
            <a:spLocks noGrp="1"/>
          </p:cNvSpPr>
          <p:nvPr>
            <p:ph type="sldNum" sz="quarter" idx="10"/>
          </p:nvPr>
        </p:nvSpPr>
        <p:spPr/>
        <p:txBody>
          <a:bodyPr/>
          <a:lstStyle/>
          <a:p>
            <a:fld id="{A6B232A1-099D-4B50-B749-7C373A0D848E}" type="slidenum">
              <a:rPr lang="en-US" smtClean="0"/>
              <a:t>13</a:t>
            </a:fld>
            <a:endParaRPr lang="en-US"/>
          </a:p>
        </p:txBody>
      </p:sp>
    </p:spTree>
    <p:extLst>
      <p:ext uri="{BB962C8B-B14F-4D97-AF65-F5344CB8AC3E}">
        <p14:creationId xmlns:p14="http://schemas.microsoft.com/office/powerpoint/2010/main" val="694765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https://github.com/Shengyuan-Li/CNN-for-Crack-Detection</a:t>
            </a:r>
            <a:endParaRPr lang="en-US" dirty="0"/>
          </a:p>
        </p:txBody>
      </p:sp>
      <p:sp>
        <p:nvSpPr>
          <p:cNvPr id="4" name="Slide Number Placeholder 3"/>
          <p:cNvSpPr>
            <a:spLocks noGrp="1"/>
          </p:cNvSpPr>
          <p:nvPr>
            <p:ph type="sldNum" sz="quarter" idx="10"/>
          </p:nvPr>
        </p:nvSpPr>
        <p:spPr/>
        <p:txBody>
          <a:bodyPr/>
          <a:lstStyle/>
          <a:p>
            <a:fld id="{A6B232A1-099D-4B50-B749-7C373A0D848E}" type="slidenum">
              <a:rPr lang="en-US" smtClean="0"/>
              <a:t>14</a:t>
            </a:fld>
            <a:endParaRPr lang="en-US"/>
          </a:p>
        </p:txBody>
      </p:sp>
    </p:spTree>
    <p:extLst>
      <p:ext uri="{BB962C8B-B14F-4D97-AF65-F5344CB8AC3E}">
        <p14:creationId xmlns:p14="http://schemas.microsoft.com/office/powerpoint/2010/main" val="669209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https://github.com/Shengyuan-Li/CNN-for-Crack-Detection</a:t>
            </a:r>
            <a:endParaRPr lang="en-US" dirty="0"/>
          </a:p>
        </p:txBody>
      </p:sp>
      <p:sp>
        <p:nvSpPr>
          <p:cNvPr id="4" name="Slide Number Placeholder 3"/>
          <p:cNvSpPr>
            <a:spLocks noGrp="1"/>
          </p:cNvSpPr>
          <p:nvPr>
            <p:ph type="sldNum" sz="quarter" idx="10"/>
          </p:nvPr>
        </p:nvSpPr>
        <p:spPr/>
        <p:txBody>
          <a:bodyPr/>
          <a:lstStyle/>
          <a:p>
            <a:fld id="{A6B232A1-099D-4B50-B749-7C373A0D848E}" type="slidenum">
              <a:rPr lang="en-US" smtClean="0"/>
              <a:t>15</a:t>
            </a:fld>
            <a:endParaRPr lang="en-US"/>
          </a:p>
        </p:txBody>
      </p:sp>
    </p:spTree>
    <p:extLst>
      <p:ext uri="{BB962C8B-B14F-4D97-AF65-F5344CB8AC3E}">
        <p14:creationId xmlns:p14="http://schemas.microsoft.com/office/powerpoint/2010/main" val="3107914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https://github.com/Shengyuan-Li/CNN-for-Crack-Detection</a:t>
            </a:r>
            <a:endParaRPr lang="en-US" dirty="0"/>
          </a:p>
        </p:txBody>
      </p:sp>
      <p:sp>
        <p:nvSpPr>
          <p:cNvPr id="4" name="Slide Number Placeholder 3"/>
          <p:cNvSpPr>
            <a:spLocks noGrp="1"/>
          </p:cNvSpPr>
          <p:nvPr>
            <p:ph type="sldNum" sz="quarter" idx="10"/>
          </p:nvPr>
        </p:nvSpPr>
        <p:spPr/>
        <p:txBody>
          <a:bodyPr/>
          <a:lstStyle/>
          <a:p>
            <a:fld id="{A6B232A1-099D-4B50-B749-7C373A0D848E}" type="slidenum">
              <a:rPr lang="en-US" smtClean="0"/>
              <a:t>16</a:t>
            </a:fld>
            <a:endParaRPr lang="en-US"/>
          </a:p>
        </p:txBody>
      </p:sp>
    </p:spTree>
    <p:extLst>
      <p:ext uri="{BB962C8B-B14F-4D97-AF65-F5344CB8AC3E}">
        <p14:creationId xmlns:p14="http://schemas.microsoft.com/office/powerpoint/2010/main" val="2522171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30</a:t>
            </a:fld>
            <a:endParaRPr lang="en-US"/>
          </a:p>
        </p:txBody>
      </p:sp>
    </p:spTree>
    <p:extLst>
      <p:ext uri="{BB962C8B-B14F-4D97-AF65-F5344CB8AC3E}">
        <p14:creationId xmlns:p14="http://schemas.microsoft.com/office/powerpoint/2010/main" val="2461761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https://github.com/vpulab/wisemnet</a:t>
            </a:r>
            <a:endParaRPr lang="en-US" dirty="0"/>
          </a:p>
        </p:txBody>
      </p:sp>
      <p:sp>
        <p:nvSpPr>
          <p:cNvPr id="4" name="Slide Number Placeholder 3"/>
          <p:cNvSpPr>
            <a:spLocks noGrp="1"/>
          </p:cNvSpPr>
          <p:nvPr>
            <p:ph type="sldNum" sz="quarter" idx="10"/>
          </p:nvPr>
        </p:nvSpPr>
        <p:spPr/>
        <p:txBody>
          <a:bodyPr/>
          <a:lstStyle/>
          <a:p>
            <a:fld id="{A6B232A1-099D-4B50-B749-7C373A0D848E}" type="slidenum">
              <a:rPr lang="en-US" smtClean="0"/>
              <a:t>2</a:t>
            </a:fld>
            <a:endParaRPr lang="en-US"/>
          </a:p>
        </p:txBody>
      </p:sp>
    </p:spTree>
    <p:extLst>
      <p:ext uri="{BB962C8B-B14F-4D97-AF65-F5344CB8AC3E}">
        <p14:creationId xmlns:p14="http://schemas.microsoft.com/office/powerpoint/2010/main" val="2640625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https://github.com/Shengyuan-Li/CNN-for-Crack-Detection</a:t>
            </a:r>
            <a:endParaRPr lang="en-US" dirty="0"/>
          </a:p>
        </p:txBody>
      </p:sp>
      <p:sp>
        <p:nvSpPr>
          <p:cNvPr id="4" name="Slide Number Placeholder 3"/>
          <p:cNvSpPr>
            <a:spLocks noGrp="1"/>
          </p:cNvSpPr>
          <p:nvPr>
            <p:ph type="sldNum" sz="quarter" idx="10"/>
          </p:nvPr>
        </p:nvSpPr>
        <p:spPr/>
        <p:txBody>
          <a:bodyPr/>
          <a:lstStyle/>
          <a:p>
            <a:fld id="{A6B232A1-099D-4B50-B749-7C373A0D848E}" type="slidenum">
              <a:rPr lang="en-US" smtClean="0"/>
              <a:t>3</a:t>
            </a:fld>
            <a:endParaRPr lang="en-US"/>
          </a:p>
        </p:txBody>
      </p:sp>
    </p:spTree>
    <p:extLst>
      <p:ext uri="{BB962C8B-B14F-4D97-AF65-F5344CB8AC3E}">
        <p14:creationId xmlns:p14="http://schemas.microsoft.com/office/powerpoint/2010/main" val="2585513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https://github.com/Shengyuan-Li/CNN-for-Crack-Detection</a:t>
            </a:r>
            <a:endParaRPr lang="en-US" dirty="0"/>
          </a:p>
        </p:txBody>
      </p:sp>
      <p:sp>
        <p:nvSpPr>
          <p:cNvPr id="4" name="Slide Number Placeholder 3"/>
          <p:cNvSpPr>
            <a:spLocks noGrp="1"/>
          </p:cNvSpPr>
          <p:nvPr>
            <p:ph type="sldNum" sz="quarter" idx="10"/>
          </p:nvPr>
        </p:nvSpPr>
        <p:spPr/>
        <p:txBody>
          <a:bodyPr/>
          <a:lstStyle/>
          <a:p>
            <a:fld id="{A6B232A1-099D-4B50-B749-7C373A0D848E}" type="slidenum">
              <a:rPr lang="en-US" smtClean="0"/>
              <a:t>4</a:t>
            </a:fld>
            <a:endParaRPr lang="en-US"/>
          </a:p>
        </p:txBody>
      </p:sp>
    </p:spTree>
    <p:extLst>
      <p:ext uri="{BB962C8B-B14F-4D97-AF65-F5344CB8AC3E}">
        <p14:creationId xmlns:p14="http://schemas.microsoft.com/office/powerpoint/2010/main" val="3720067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https://github.com/Shengyuan-Li/CNN-for-Crack-Detection</a:t>
            </a:r>
            <a:endParaRPr lang="en-US" dirty="0"/>
          </a:p>
        </p:txBody>
      </p:sp>
      <p:sp>
        <p:nvSpPr>
          <p:cNvPr id="4" name="Slide Number Placeholder 3"/>
          <p:cNvSpPr>
            <a:spLocks noGrp="1"/>
          </p:cNvSpPr>
          <p:nvPr>
            <p:ph type="sldNum" sz="quarter" idx="10"/>
          </p:nvPr>
        </p:nvSpPr>
        <p:spPr/>
        <p:txBody>
          <a:bodyPr/>
          <a:lstStyle/>
          <a:p>
            <a:fld id="{A6B232A1-099D-4B50-B749-7C373A0D848E}" type="slidenum">
              <a:rPr lang="en-US" smtClean="0"/>
              <a:t>5</a:t>
            </a:fld>
            <a:endParaRPr lang="en-US"/>
          </a:p>
        </p:txBody>
      </p:sp>
    </p:spTree>
    <p:extLst>
      <p:ext uri="{BB962C8B-B14F-4D97-AF65-F5344CB8AC3E}">
        <p14:creationId xmlns:p14="http://schemas.microsoft.com/office/powerpoint/2010/main" val="2023423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A6B232A1-099D-4B50-B749-7C373A0D848E}" type="slidenum">
              <a:rPr lang="en-US" smtClean="0"/>
              <a:t>6</a:t>
            </a:fld>
            <a:endParaRPr lang="en-US"/>
          </a:p>
        </p:txBody>
      </p:sp>
    </p:spTree>
    <p:extLst>
      <p:ext uri="{BB962C8B-B14F-4D97-AF65-F5344CB8AC3E}">
        <p14:creationId xmlns:p14="http://schemas.microsoft.com/office/powerpoint/2010/main" val="2796206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https://github.com/Shengyuan-Li/CNN-for-Crack-Detection</a:t>
            </a:r>
            <a:endParaRPr lang="en-US" dirty="0"/>
          </a:p>
        </p:txBody>
      </p:sp>
      <p:sp>
        <p:nvSpPr>
          <p:cNvPr id="4" name="Slide Number Placeholder 3"/>
          <p:cNvSpPr>
            <a:spLocks noGrp="1"/>
          </p:cNvSpPr>
          <p:nvPr>
            <p:ph type="sldNum" sz="quarter" idx="10"/>
          </p:nvPr>
        </p:nvSpPr>
        <p:spPr/>
        <p:txBody>
          <a:bodyPr/>
          <a:lstStyle/>
          <a:p>
            <a:fld id="{A6B232A1-099D-4B50-B749-7C373A0D848E}" type="slidenum">
              <a:rPr lang="en-US" smtClean="0"/>
              <a:t>8</a:t>
            </a:fld>
            <a:endParaRPr lang="en-US"/>
          </a:p>
        </p:txBody>
      </p:sp>
    </p:spTree>
    <p:extLst>
      <p:ext uri="{BB962C8B-B14F-4D97-AF65-F5344CB8AC3E}">
        <p14:creationId xmlns:p14="http://schemas.microsoft.com/office/powerpoint/2010/main" val="85846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https://github.com/Shengyuan-Li/CNN-for-Crack-Detection</a:t>
            </a:r>
            <a:endParaRPr lang="en-US" dirty="0"/>
          </a:p>
        </p:txBody>
      </p:sp>
      <p:sp>
        <p:nvSpPr>
          <p:cNvPr id="4" name="Slide Number Placeholder 3"/>
          <p:cNvSpPr>
            <a:spLocks noGrp="1"/>
          </p:cNvSpPr>
          <p:nvPr>
            <p:ph type="sldNum" sz="quarter" idx="10"/>
          </p:nvPr>
        </p:nvSpPr>
        <p:spPr/>
        <p:txBody>
          <a:bodyPr/>
          <a:lstStyle/>
          <a:p>
            <a:fld id="{A6B232A1-099D-4B50-B749-7C373A0D848E}" type="slidenum">
              <a:rPr lang="en-US" smtClean="0"/>
              <a:t>9</a:t>
            </a:fld>
            <a:endParaRPr lang="en-US"/>
          </a:p>
        </p:txBody>
      </p:sp>
    </p:spTree>
    <p:extLst>
      <p:ext uri="{BB962C8B-B14F-4D97-AF65-F5344CB8AC3E}">
        <p14:creationId xmlns:p14="http://schemas.microsoft.com/office/powerpoint/2010/main" val="384769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https://github.com/Shengyuan-Li/CNN-for-Crack-Detection</a:t>
            </a:r>
            <a:endParaRPr lang="en-US" dirty="0"/>
          </a:p>
        </p:txBody>
      </p:sp>
      <p:sp>
        <p:nvSpPr>
          <p:cNvPr id="4" name="Slide Number Placeholder 3"/>
          <p:cNvSpPr>
            <a:spLocks noGrp="1"/>
          </p:cNvSpPr>
          <p:nvPr>
            <p:ph type="sldNum" sz="quarter" idx="10"/>
          </p:nvPr>
        </p:nvSpPr>
        <p:spPr/>
        <p:txBody>
          <a:bodyPr/>
          <a:lstStyle/>
          <a:p>
            <a:fld id="{A6B232A1-099D-4B50-B749-7C373A0D848E}" type="slidenum">
              <a:rPr lang="en-US" smtClean="0"/>
              <a:t>10</a:t>
            </a:fld>
            <a:endParaRPr lang="en-US"/>
          </a:p>
        </p:txBody>
      </p:sp>
    </p:spTree>
    <p:extLst>
      <p:ext uri="{BB962C8B-B14F-4D97-AF65-F5344CB8AC3E}">
        <p14:creationId xmlns:p14="http://schemas.microsoft.com/office/powerpoint/2010/main" val="305191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F28CD25-4015-481E-94C9-A931395C8E35}" type="datetimeFigureOut">
              <a:rPr lang="en-US" smtClean="0"/>
              <a:t>1/22/2026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F35205-7406-4E96-85E9-F173CE5CBA86}" type="slidenum">
              <a:rPr lang="en-US" smtClean="0"/>
              <a:t>‹#›</a:t>
            </a:fld>
            <a:endParaRPr lang="en-US"/>
          </a:p>
        </p:txBody>
      </p:sp>
    </p:spTree>
    <p:extLst>
      <p:ext uri="{BB962C8B-B14F-4D97-AF65-F5344CB8AC3E}">
        <p14:creationId xmlns:p14="http://schemas.microsoft.com/office/powerpoint/2010/main" val="1167355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28CD25-4015-481E-94C9-A931395C8E35}" type="datetimeFigureOut">
              <a:rPr lang="en-US" smtClean="0"/>
              <a:t>1/22/2026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F35205-7406-4E96-85E9-F173CE5CBA86}" type="slidenum">
              <a:rPr lang="en-US" smtClean="0"/>
              <a:t>‹#›</a:t>
            </a:fld>
            <a:endParaRPr lang="en-US"/>
          </a:p>
        </p:txBody>
      </p:sp>
    </p:spTree>
    <p:extLst>
      <p:ext uri="{BB962C8B-B14F-4D97-AF65-F5344CB8AC3E}">
        <p14:creationId xmlns:p14="http://schemas.microsoft.com/office/powerpoint/2010/main" val="81033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28CD25-4015-481E-94C9-A931395C8E35}" type="datetimeFigureOut">
              <a:rPr lang="en-US" smtClean="0"/>
              <a:t>1/22/2026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F35205-7406-4E96-85E9-F173CE5CBA86}" type="slidenum">
              <a:rPr lang="en-US" smtClean="0"/>
              <a:t>‹#›</a:t>
            </a:fld>
            <a:endParaRPr lang="en-US"/>
          </a:p>
        </p:txBody>
      </p:sp>
    </p:spTree>
    <p:extLst>
      <p:ext uri="{BB962C8B-B14F-4D97-AF65-F5344CB8AC3E}">
        <p14:creationId xmlns:p14="http://schemas.microsoft.com/office/powerpoint/2010/main" val="3908497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28CD25-4015-481E-94C9-A931395C8E35}" type="datetimeFigureOut">
              <a:rPr lang="en-US" smtClean="0"/>
              <a:t>1/22/2026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F35205-7406-4E96-85E9-F173CE5CBA86}" type="slidenum">
              <a:rPr lang="en-US" smtClean="0"/>
              <a:t>‹#›</a:t>
            </a:fld>
            <a:endParaRPr lang="en-US"/>
          </a:p>
        </p:txBody>
      </p:sp>
    </p:spTree>
    <p:extLst>
      <p:ext uri="{BB962C8B-B14F-4D97-AF65-F5344CB8AC3E}">
        <p14:creationId xmlns:p14="http://schemas.microsoft.com/office/powerpoint/2010/main" val="1580645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F28CD25-4015-481E-94C9-A931395C8E35}" type="datetimeFigureOut">
              <a:rPr lang="en-US" smtClean="0"/>
              <a:t>1/22/2026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F35205-7406-4E96-85E9-F173CE5CBA86}" type="slidenum">
              <a:rPr lang="en-US" smtClean="0"/>
              <a:t>‹#›</a:t>
            </a:fld>
            <a:endParaRPr lang="en-US"/>
          </a:p>
        </p:txBody>
      </p:sp>
    </p:spTree>
    <p:extLst>
      <p:ext uri="{BB962C8B-B14F-4D97-AF65-F5344CB8AC3E}">
        <p14:creationId xmlns:p14="http://schemas.microsoft.com/office/powerpoint/2010/main" val="3255502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F28CD25-4015-481E-94C9-A931395C8E35}" type="datetimeFigureOut">
              <a:rPr lang="en-US" smtClean="0"/>
              <a:t>1/22/2026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F35205-7406-4E96-85E9-F173CE5CBA86}" type="slidenum">
              <a:rPr lang="en-US" smtClean="0"/>
              <a:t>‹#›</a:t>
            </a:fld>
            <a:endParaRPr lang="en-US"/>
          </a:p>
        </p:txBody>
      </p:sp>
    </p:spTree>
    <p:extLst>
      <p:ext uri="{BB962C8B-B14F-4D97-AF65-F5344CB8AC3E}">
        <p14:creationId xmlns:p14="http://schemas.microsoft.com/office/powerpoint/2010/main" val="525557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F28CD25-4015-481E-94C9-A931395C8E35}" type="datetimeFigureOut">
              <a:rPr lang="en-US" smtClean="0"/>
              <a:t>1/22/2026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F35205-7406-4E96-85E9-F173CE5CBA86}" type="slidenum">
              <a:rPr lang="en-US" smtClean="0"/>
              <a:t>‹#›</a:t>
            </a:fld>
            <a:endParaRPr lang="en-US"/>
          </a:p>
        </p:txBody>
      </p:sp>
    </p:spTree>
    <p:extLst>
      <p:ext uri="{BB962C8B-B14F-4D97-AF65-F5344CB8AC3E}">
        <p14:creationId xmlns:p14="http://schemas.microsoft.com/office/powerpoint/2010/main" val="1482625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F28CD25-4015-481E-94C9-A931395C8E35}" type="datetimeFigureOut">
              <a:rPr lang="en-US" smtClean="0"/>
              <a:t>1/22/2026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F35205-7406-4E96-85E9-F173CE5CBA86}" type="slidenum">
              <a:rPr lang="en-US" smtClean="0"/>
              <a:t>‹#›</a:t>
            </a:fld>
            <a:endParaRPr lang="en-US"/>
          </a:p>
        </p:txBody>
      </p:sp>
    </p:spTree>
    <p:extLst>
      <p:ext uri="{BB962C8B-B14F-4D97-AF65-F5344CB8AC3E}">
        <p14:creationId xmlns:p14="http://schemas.microsoft.com/office/powerpoint/2010/main" val="1635559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28CD25-4015-481E-94C9-A931395C8E35}" type="datetimeFigureOut">
              <a:rPr lang="en-US" smtClean="0"/>
              <a:t>1/22/2026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F35205-7406-4E96-85E9-F173CE5CBA86}" type="slidenum">
              <a:rPr lang="en-US" smtClean="0"/>
              <a:t>‹#›</a:t>
            </a:fld>
            <a:endParaRPr lang="en-US"/>
          </a:p>
        </p:txBody>
      </p:sp>
    </p:spTree>
    <p:extLst>
      <p:ext uri="{BB962C8B-B14F-4D97-AF65-F5344CB8AC3E}">
        <p14:creationId xmlns:p14="http://schemas.microsoft.com/office/powerpoint/2010/main" val="3980506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F28CD25-4015-481E-94C9-A931395C8E35}" type="datetimeFigureOut">
              <a:rPr lang="en-US" smtClean="0"/>
              <a:t>1/22/2026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F35205-7406-4E96-85E9-F173CE5CBA86}" type="slidenum">
              <a:rPr lang="en-US" smtClean="0"/>
              <a:t>‹#›</a:t>
            </a:fld>
            <a:endParaRPr lang="en-US"/>
          </a:p>
        </p:txBody>
      </p:sp>
    </p:spTree>
    <p:extLst>
      <p:ext uri="{BB962C8B-B14F-4D97-AF65-F5344CB8AC3E}">
        <p14:creationId xmlns:p14="http://schemas.microsoft.com/office/powerpoint/2010/main" val="3479311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F28CD25-4015-481E-94C9-A931395C8E35}" type="datetimeFigureOut">
              <a:rPr lang="en-US" smtClean="0"/>
              <a:t>1/22/2026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F35205-7406-4E96-85E9-F173CE5CBA86}" type="slidenum">
              <a:rPr lang="en-US" smtClean="0"/>
              <a:t>‹#›</a:t>
            </a:fld>
            <a:endParaRPr lang="en-US"/>
          </a:p>
        </p:txBody>
      </p:sp>
    </p:spTree>
    <p:extLst>
      <p:ext uri="{BB962C8B-B14F-4D97-AF65-F5344CB8AC3E}">
        <p14:creationId xmlns:p14="http://schemas.microsoft.com/office/powerpoint/2010/main" val="466610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28CD25-4015-481E-94C9-A931395C8E35}" type="datetimeFigureOut">
              <a:rPr lang="en-US" smtClean="0"/>
              <a:t>1/22/2026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F35205-7406-4E96-85E9-F173CE5CBA86}" type="slidenum">
              <a:rPr lang="en-US" smtClean="0"/>
              <a:t>‹#›</a:t>
            </a:fld>
            <a:endParaRPr lang="en-US"/>
          </a:p>
        </p:txBody>
      </p:sp>
    </p:spTree>
    <p:extLst>
      <p:ext uri="{BB962C8B-B14F-4D97-AF65-F5344CB8AC3E}">
        <p14:creationId xmlns:p14="http://schemas.microsoft.com/office/powerpoint/2010/main" val="33831171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github.com/trunk96/wireless-network-simulato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VinhCao09/SOIL_INTEGRATED_Sensor_NPK-PH-MOISTURE-EC_InterfaceESP32?utm_source=chatgpt.com" TargetMode="External"/><Relationship Id="rId2" Type="http://schemas.openxmlformats.org/officeDocument/2006/relationships/hyperlink" Target="https://github.com/NachtRaveVL/Simple-Hydroponics-Arduino?utm_source=chatgpt.com" TargetMode="External"/><Relationship Id="rId1" Type="http://schemas.openxmlformats.org/officeDocument/2006/relationships/slideLayout" Target="../slideLayouts/slideLayout2.xml"/><Relationship Id="rId6" Type="http://schemas.openxmlformats.org/officeDocument/2006/relationships/hyperlink" Target="https://eprints.ums.ac.id/129486/?utm_source=chatgpt.com" TargetMode="External"/><Relationship Id="rId5" Type="http://schemas.openxmlformats.org/officeDocument/2006/relationships/hyperlink" Target="https://pmc.ncbi.nlm.nih.gov/articles/PMC10561115/?utm_source=chatgpt.com" TargetMode="External"/><Relationship Id="rId4" Type="http://schemas.openxmlformats.org/officeDocument/2006/relationships/hyperlink" Target="https://github.com/Shishir3D/PlantMonitoringSystem?utm_source=chatgpt.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mpolinowski.github.io/docs/DevOps/Provisioning/2019-01-08--creating-a-grafana-dashboard/2019-01-08/" TargetMode="External"/><Relationship Id="rId3" Type="http://schemas.openxmlformats.org/officeDocument/2006/relationships/hyperlink" Target="https://github.com/aws-solutions/iot-device-simulator" TargetMode="External"/><Relationship Id="rId7" Type="http://schemas.openxmlformats.org/officeDocument/2006/relationships/hyperlink" Target="https://github.com/iothon/docker-compose-mqtt-influxdb-grafana" TargetMode="External"/><Relationship Id="rId2" Type="http://schemas.openxmlformats.org/officeDocument/2006/relationships/hyperlink" Target="https://github.com/MarkhamLee/internet-and-iot-data-platform" TargetMode="External"/><Relationship Id="rId1" Type="http://schemas.openxmlformats.org/officeDocument/2006/relationships/slideLayout" Target="../slideLayouts/slideLayout2.xml"/><Relationship Id="rId6" Type="http://schemas.openxmlformats.org/officeDocument/2006/relationships/hyperlink" Target="https://github.com/jdbranham/grafana-diagram" TargetMode="External"/><Relationship Id="rId5" Type="http://schemas.openxmlformats.org/officeDocument/2006/relationships/hyperlink" Target="https://blog.devops.dev/how-i-built-a-smart-home-monitoring-system-with-mqtt-go-prometheus-and-grafana-1fd91521baf8" TargetMode="External"/><Relationship Id="rId4" Type="http://schemas.openxmlformats.org/officeDocument/2006/relationships/hyperlink" Target="https://github.com/KrishArul26/IoT-Based-Remote-Sensor-Data-Monitoring-and-Actuator-Contro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gi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trunk96/wireless-network-simulato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p:cNvPicPr>
            <a:picLocks noGrp="1" noChangeAspect="1"/>
          </p:cNvPicPr>
          <p:nvPr>
            <p:ph idx="1"/>
          </p:nvPr>
        </p:nvPicPr>
        <p:blipFill>
          <a:blip r:embed="rId3"/>
          <a:stretch>
            <a:fillRect/>
          </a:stretch>
        </p:blipFill>
        <p:spPr>
          <a:xfrm>
            <a:off x="46290" y="549166"/>
            <a:ext cx="1980634" cy="1262343"/>
          </a:xfrm>
          <a:prstGeom prst="rect">
            <a:avLst/>
          </a:prstGeom>
        </p:spPr>
      </p:pic>
      <p:pic>
        <p:nvPicPr>
          <p:cNvPr id="30" name="Picture 29"/>
          <p:cNvPicPr>
            <a:picLocks noChangeAspect="1"/>
          </p:cNvPicPr>
          <p:nvPr/>
        </p:nvPicPr>
        <p:blipFill rotWithShape="1">
          <a:blip r:embed="rId4"/>
          <a:srcRect l="8646" t="12924" r="16013" b="9596"/>
          <a:stretch/>
        </p:blipFill>
        <p:spPr>
          <a:xfrm>
            <a:off x="348892" y="2278144"/>
            <a:ext cx="1209868" cy="1244217"/>
          </a:xfrm>
          <a:prstGeom prst="rect">
            <a:avLst/>
          </a:prstGeom>
          <a:ln>
            <a:noFill/>
          </a:ln>
          <a:effectLst>
            <a:softEdge rad="112500"/>
          </a:effectLst>
        </p:spPr>
      </p:pic>
      <p:pic>
        <p:nvPicPr>
          <p:cNvPr id="31" name="Picture 30"/>
          <p:cNvPicPr>
            <a:picLocks noChangeAspect="1"/>
          </p:cNvPicPr>
          <p:nvPr/>
        </p:nvPicPr>
        <p:blipFill rotWithShape="1">
          <a:blip r:embed="rId5"/>
          <a:srcRect t="31519" b="32047"/>
          <a:stretch/>
        </p:blipFill>
        <p:spPr>
          <a:xfrm>
            <a:off x="478321" y="2904448"/>
            <a:ext cx="1018759" cy="323944"/>
          </a:xfrm>
          <a:prstGeom prst="rect">
            <a:avLst/>
          </a:prstGeom>
          <a:ln>
            <a:noFill/>
          </a:ln>
          <a:effectLst>
            <a:softEdge rad="112500"/>
          </a:effectLst>
        </p:spPr>
      </p:pic>
      <p:pic>
        <p:nvPicPr>
          <p:cNvPr id="6" name="Picture 5"/>
          <p:cNvPicPr>
            <a:picLocks noChangeAspect="1"/>
          </p:cNvPicPr>
          <p:nvPr/>
        </p:nvPicPr>
        <p:blipFill>
          <a:blip r:embed="rId6"/>
          <a:stretch>
            <a:fillRect/>
          </a:stretch>
        </p:blipFill>
        <p:spPr>
          <a:xfrm>
            <a:off x="306070" y="1596944"/>
            <a:ext cx="1896069" cy="213322"/>
          </a:xfrm>
          <a:prstGeom prst="rect">
            <a:avLst/>
          </a:prstGeom>
        </p:spPr>
      </p:pic>
      <p:grpSp>
        <p:nvGrpSpPr>
          <p:cNvPr id="8" name="Group 7">
            <a:extLst>
              <a:ext uri="{FF2B5EF4-FFF2-40B4-BE49-F238E27FC236}">
                <a16:creationId xmlns:a16="http://schemas.microsoft.com/office/drawing/2014/main" id="{2AABCB87-2ECC-4C03-B5BB-6EE11C8A4485}"/>
              </a:ext>
            </a:extLst>
          </p:cNvPr>
          <p:cNvGrpSpPr/>
          <p:nvPr/>
        </p:nvGrpSpPr>
        <p:grpSpPr>
          <a:xfrm>
            <a:off x="477502" y="1251268"/>
            <a:ext cx="976966" cy="369285"/>
            <a:chOff x="4853562" y="1589418"/>
            <a:chExt cx="2609520" cy="1291565"/>
          </a:xfrm>
        </p:grpSpPr>
        <p:sp>
          <p:nvSpPr>
            <p:cNvPr id="13" name="Freeform 12">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373" tIns="54187" rIns="108373" bIns="54187" numCol="1" spcCol="0" rtlCol="0" fromWordArt="0" anchor="ctr" anchorCtr="0" forceAA="0" compatLnSpc="1">
              <a:prstTxWarp prst="textNoShape">
                <a:avLst/>
              </a:prstTxWarp>
              <a:noAutofit/>
            </a:bodyPr>
            <a:lstStyle/>
            <a:p>
              <a:pPr algn="ctr"/>
              <a:endParaRPr lang="ko-KR" altLang="en-US" sz="3201">
                <a:solidFill>
                  <a:schemeClr val="tx1"/>
                </a:solidFill>
              </a:endParaRPr>
            </a:p>
          </p:txBody>
        </p:sp>
        <p:sp>
          <p:nvSpPr>
            <p:cNvPr id="14" name="Freeform 13">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373" tIns="54187" rIns="108373" bIns="54187" numCol="1" spcCol="0" rtlCol="0" fromWordArt="0" anchor="ctr" anchorCtr="0" forceAA="0" compatLnSpc="1">
              <a:prstTxWarp prst="textNoShape">
                <a:avLst/>
              </a:prstTxWarp>
              <a:noAutofit/>
            </a:bodyPr>
            <a:lstStyle/>
            <a:p>
              <a:pPr algn="ctr"/>
              <a:endParaRPr lang="ko-KR" altLang="en-US" sz="3201" dirty="0">
                <a:solidFill>
                  <a:schemeClr val="tx1"/>
                </a:solidFill>
              </a:endParaRPr>
            </a:p>
          </p:txBody>
        </p:sp>
      </p:grpSp>
      <p:grpSp>
        <p:nvGrpSpPr>
          <p:cNvPr id="9" name="Group 8">
            <a:extLst>
              <a:ext uri="{FF2B5EF4-FFF2-40B4-BE49-F238E27FC236}">
                <a16:creationId xmlns:a16="http://schemas.microsoft.com/office/drawing/2014/main" id="{AB8BC7BC-BF58-402E-9A69-AA9226DE7CAA}"/>
              </a:ext>
            </a:extLst>
          </p:cNvPr>
          <p:cNvGrpSpPr/>
          <p:nvPr/>
        </p:nvGrpSpPr>
        <p:grpSpPr>
          <a:xfrm>
            <a:off x="431212" y="1225859"/>
            <a:ext cx="336493" cy="171515"/>
            <a:chOff x="7439031" y="1585639"/>
            <a:chExt cx="2143740" cy="996849"/>
          </a:xfrm>
          <a:solidFill>
            <a:schemeClr val="accent6"/>
          </a:solidFill>
        </p:grpSpPr>
        <p:sp>
          <p:nvSpPr>
            <p:cNvPr id="11"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133" dirty="0"/>
            </a:p>
          </p:txBody>
        </p:sp>
        <p:sp>
          <p:nvSpPr>
            <p:cNvPr id="12"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a:p>
          </p:txBody>
        </p:sp>
      </p:grpSp>
      <p:sp>
        <p:nvSpPr>
          <p:cNvPr id="10" name="Subtitle 2">
            <a:extLst>
              <a:ext uri="{FF2B5EF4-FFF2-40B4-BE49-F238E27FC236}">
                <a16:creationId xmlns:a16="http://schemas.microsoft.com/office/drawing/2014/main" id="{53858C97-DA2F-8866-47CC-CDF4077BBF9D}"/>
              </a:ext>
            </a:extLst>
          </p:cNvPr>
          <p:cNvSpPr txBox="1">
            <a:spLocks/>
          </p:cNvSpPr>
          <p:nvPr/>
        </p:nvSpPr>
        <p:spPr>
          <a:xfrm>
            <a:off x="469976" y="1256395"/>
            <a:ext cx="365801" cy="125217"/>
          </a:xfrm>
          <a:prstGeom prst="rect">
            <a:avLst/>
          </a:prstGeom>
        </p:spPr>
        <p:txBody>
          <a:bodyPr vert="horz" lIns="81280" tIns="40640" rIns="81280" bIns="4064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22" dirty="0">
                <a:solidFill>
                  <a:srgbClr val="7030A0"/>
                </a:solidFill>
              </a:rPr>
              <a:t>PDS</a:t>
            </a:r>
          </a:p>
        </p:txBody>
      </p:sp>
      <p:pic>
        <p:nvPicPr>
          <p:cNvPr id="18" name="Picture 17"/>
          <p:cNvPicPr>
            <a:picLocks noChangeAspect="1"/>
          </p:cNvPicPr>
          <p:nvPr/>
        </p:nvPicPr>
        <p:blipFill>
          <a:blip r:embed="rId7"/>
          <a:stretch>
            <a:fillRect/>
          </a:stretch>
        </p:blipFill>
        <p:spPr>
          <a:xfrm>
            <a:off x="1489692" y="1368919"/>
            <a:ext cx="195549" cy="278741"/>
          </a:xfrm>
          <a:prstGeom prst="rect">
            <a:avLst/>
          </a:prstGeom>
        </p:spPr>
      </p:pic>
      <p:pic>
        <p:nvPicPr>
          <p:cNvPr id="19" name="Picture 18"/>
          <p:cNvPicPr>
            <a:picLocks noChangeAspect="1"/>
          </p:cNvPicPr>
          <p:nvPr/>
        </p:nvPicPr>
        <p:blipFill>
          <a:blip r:embed="rId8"/>
          <a:stretch>
            <a:fillRect/>
          </a:stretch>
        </p:blipFill>
        <p:spPr>
          <a:xfrm>
            <a:off x="928964" y="1347118"/>
            <a:ext cx="268890" cy="255445"/>
          </a:xfrm>
          <a:prstGeom prst="rect">
            <a:avLst/>
          </a:prstGeom>
        </p:spPr>
      </p:pic>
      <p:pic>
        <p:nvPicPr>
          <p:cNvPr id="20" name="Picture 19"/>
          <p:cNvPicPr>
            <a:picLocks noChangeAspect="1"/>
          </p:cNvPicPr>
          <p:nvPr/>
        </p:nvPicPr>
        <p:blipFill>
          <a:blip r:embed="rId9"/>
          <a:stretch>
            <a:fillRect/>
          </a:stretch>
        </p:blipFill>
        <p:spPr>
          <a:xfrm>
            <a:off x="668583" y="1380076"/>
            <a:ext cx="262872" cy="253181"/>
          </a:xfrm>
          <a:prstGeom prst="rect">
            <a:avLst/>
          </a:prstGeom>
        </p:spPr>
      </p:pic>
      <p:sp>
        <p:nvSpPr>
          <p:cNvPr id="7" name="Title 4">
            <a:extLst>
              <a:ext uri="{FF2B5EF4-FFF2-40B4-BE49-F238E27FC236}">
                <a16:creationId xmlns:a16="http://schemas.microsoft.com/office/drawing/2014/main" id="{27228BAE-048B-681E-DD8D-BD96B22560E0}"/>
              </a:ext>
            </a:extLst>
          </p:cNvPr>
          <p:cNvSpPr txBox="1">
            <a:spLocks/>
          </p:cNvSpPr>
          <p:nvPr/>
        </p:nvSpPr>
        <p:spPr>
          <a:xfrm>
            <a:off x="258279" y="1456524"/>
            <a:ext cx="1837447" cy="261117"/>
          </a:xfrm>
          <a:prstGeom prst="rect">
            <a:avLst/>
          </a:prstGeom>
        </p:spPr>
        <p:txBody>
          <a:bodyPr vert="horz" lIns="81280" tIns="40640" rIns="81280" bIns="4064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1867" dirty="0">
                <a:solidFill>
                  <a:schemeClr val="accent1">
                    <a:lumMod val="75000"/>
                  </a:schemeClr>
                </a:solidFill>
              </a:rPr>
              <a:t>Computer </a:t>
            </a:r>
            <a:r>
              <a:rPr lang="en-US" sz="1867" dirty="0">
                <a:solidFill>
                  <a:srgbClr val="00B0F0"/>
                </a:solidFill>
              </a:rPr>
              <a:t>Vision</a:t>
            </a:r>
          </a:p>
        </p:txBody>
      </p:sp>
      <p:sp>
        <p:nvSpPr>
          <p:cNvPr id="28" name="Title 1"/>
          <p:cNvSpPr txBox="1">
            <a:spLocks/>
          </p:cNvSpPr>
          <p:nvPr/>
        </p:nvSpPr>
        <p:spPr>
          <a:xfrm>
            <a:off x="-849474" y="3326448"/>
            <a:ext cx="3825765" cy="451201"/>
          </a:xfrm>
          <a:prstGeom prst="rect">
            <a:avLst/>
          </a:prstGeom>
        </p:spPr>
        <p:txBody>
          <a:bodyPr vert="horz" lIns="81280" tIns="40640" rIns="81280" bIns="4064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133" b="1" dirty="0">
                <a:solidFill>
                  <a:schemeClr val="bg1">
                    <a:lumMod val="75000"/>
                  </a:schemeClr>
                </a:solidFill>
              </a:rPr>
              <a:t>@ P. </a:t>
            </a:r>
            <a:r>
              <a:rPr lang="en-US" sz="2133" b="1" dirty="0" err="1">
                <a:solidFill>
                  <a:schemeClr val="bg1">
                    <a:lumMod val="75000"/>
                  </a:schemeClr>
                </a:solidFill>
              </a:rPr>
              <a:t>Siagian</a:t>
            </a:r>
            <a:endParaRPr lang="en-US" sz="2133" b="1" dirty="0">
              <a:solidFill>
                <a:schemeClr val="bg1">
                  <a:lumMod val="75000"/>
                </a:schemeClr>
              </a:solidFill>
            </a:endParaRPr>
          </a:p>
        </p:txBody>
      </p:sp>
      <p:sp>
        <p:nvSpPr>
          <p:cNvPr id="23" name="Title 1"/>
          <p:cNvSpPr txBox="1">
            <a:spLocks/>
          </p:cNvSpPr>
          <p:nvPr/>
        </p:nvSpPr>
        <p:spPr>
          <a:xfrm>
            <a:off x="2331567" y="2132736"/>
            <a:ext cx="9347200" cy="771712"/>
          </a:xfrm>
          <a:prstGeom prst="rect">
            <a:avLst/>
          </a:prstGeom>
        </p:spPr>
        <p:txBody>
          <a:bodyPr vert="horz" lIns="81280" tIns="40640" rIns="81280" bIns="4064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smtClean="0">
                <a:solidFill>
                  <a:schemeClr val="bg1">
                    <a:lumMod val="75000"/>
                  </a:schemeClr>
                </a:solidFill>
              </a:rPr>
              <a:t>Lab_Project_Data_Communication_2026</a:t>
            </a:r>
            <a:endParaRPr lang="en-US" b="1" dirty="0">
              <a:solidFill>
                <a:schemeClr val="bg1">
                  <a:lumMod val="75000"/>
                </a:schemeClr>
              </a:solidFill>
            </a:endParaRPr>
          </a:p>
        </p:txBody>
      </p:sp>
      <p:sp>
        <p:nvSpPr>
          <p:cNvPr id="2" name="Rectangle 1"/>
          <p:cNvSpPr/>
          <p:nvPr/>
        </p:nvSpPr>
        <p:spPr>
          <a:xfrm>
            <a:off x="2705171" y="3165445"/>
            <a:ext cx="3487493" cy="707886"/>
          </a:xfrm>
          <a:prstGeom prst="rect">
            <a:avLst/>
          </a:prstGeom>
        </p:spPr>
        <p:txBody>
          <a:bodyPr wrap="none">
            <a:spAutoFit/>
          </a:bodyPr>
          <a:lstStyle/>
          <a:p>
            <a:r>
              <a:rPr lang="en-US" sz="4000" dirty="0" smtClean="0">
                <a:solidFill>
                  <a:srgbClr val="FFC000"/>
                </a:solidFill>
              </a:rPr>
              <a:t>Communication</a:t>
            </a:r>
            <a:endParaRPr lang="en-US" sz="4000" b="1" dirty="0">
              <a:solidFill>
                <a:srgbClr val="FFC000"/>
              </a:solidFill>
            </a:endParaRPr>
          </a:p>
        </p:txBody>
      </p:sp>
      <p:sp>
        <p:nvSpPr>
          <p:cNvPr id="3" name="Rectangle 2"/>
          <p:cNvSpPr/>
          <p:nvPr/>
        </p:nvSpPr>
        <p:spPr>
          <a:xfrm>
            <a:off x="2427506" y="2859060"/>
            <a:ext cx="1083182" cy="646331"/>
          </a:xfrm>
          <a:prstGeom prst="rect">
            <a:avLst/>
          </a:prstGeom>
        </p:spPr>
        <p:txBody>
          <a:bodyPr wrap="none">
            <a:spAutoFit/>
          </a:bodyPr>
          <a:lstStyle/>
          <a:p>
            <a:r>
              <a:rPr lang="en-US" sz="3600" b="1" dirty="0" smtClean="0">
                <a:solidFill>
                  <a:srgbClr val="002060"/>
                </a:solidFill>
              </a:rPr>
              <a:t>Data</a:t>
            </a:r>
            <a:endParaRPr lang="en-US" sz="3600" b="1" dirty="0">
              <a:solidFill>
                <a:srgbClr val="002060"/>
              </a:solidFill>
            </a:endParaRPr>
          </a:p>
        </p:txBody>
      </p:sp>
      <p:sp>
        <p:nvSpPr>
          <p:cNvPr id="24" name="Rectangle 23"/>
          <p:cNvSpPr/>
          <p:nvPr/>
        </p:nvSpPr>
        <p:spPr>
          <a:xfrm>
            <a:off x="3059030" y="3561155"/>
            <a:ext cx="2403287" cy="707886"/>
          </a:xfrm>
          <a:prstGeom prst="rect">
            <a:avLst/>
          </a:prstGeom>
        </p:spPr>
        <p:txBody>
          <a:bodyPr wrap="none">
            <a:spAutoFit/>
          </a:bodyPr>
          <a:lstStyle/>
          <a:p>
            <a:r>
              <a:rPr lang="en-US" sz="4000" dirty="0" smtClean="0">
                <a:solidFill>
                  <a:srgbClr val="FF0000"/>
                </a:solidFill>
              </a:rPr>
              <a:t>Simulation</a:t>
            </a:r>
            <a:endParaRPr lang="en-US" sz="4000" b="1" dirty="0">
              <a:solidFill>
                <a:srgbClr val="FF0000"/>
              </a:solidFill>
            </a:endParaRPr>
          </a:p>
        </p:txBody>
      </p:sp>
      <p:sp>
        <p:nvSpPr>
          <p:cNvPr id="26" name="Rectangle 25"/>
          <p:cNvSpPr/>
          <p:nvPr/>
        </p:nvSpPr>
        <p:spPr>
          <a:xfrm>
            <a:off x="9463375" y="5949106"/>
            <a:ext cx="2487830" cy="215444"/>
          </a:xfrm>
          <a:prstGeom prst="rect">
            <a:avLst/>
          </a:prstGeom>
        </p:spPr>
        <p:txBody>
          <a:bodyPr wrap="square">
            <a:spAutoFit/>
          </a:bodyPr>
          <a:lstStyle/>
          <a:p>
            <a:r>
              <a:rPr lang="en-US" sz="800" dirty="0"/>
              <a:t>https://www.youtube.com/@AmelOline/videos</a:t>
            </a:r>
          </a:p>
        </p:txBody>
      </p:sp>
      <p:sp>
        <p:nvSpPr>
          <p:cNvPr id="27" name="Rectangle 26"/>
          <p:cNvSpPr/>
          <p:nvPr/>
        </p:nvSpPr>
        <p:spPr>
          <a:xfrm>
            <a:off x="10252570" y="5810607"/>
            <a:ext cx="1545230" cy="215444"/>
          </a:xfrm>
          <a:prstGeom prst="rect">
            <a:avLst/>
          </a:prstGeom>
        </p:spPr>
        <p:txBody>
          <a:bodyPr wrap="square">
            <a:spAutoFit/>
          </a:bodyPr>
          <a:lstStyle/>
          <a:p>
            <a:r>
              <a:rPr lang="en-US" sz="800" dirty="0"/>
              <a:t>https://github.com/siagianp</a:t>
            </a:r>
          </a:p>
        </p:txBody>
      </p:sp>
      <p:sp>
        <p:nvSpPr>
          <p:cNvPr id="29" name="Rectangle 28"/>
          <p:cNvSpPr/>
          <p:nvPr/>
        </p:nvSpPr>
        <p:spPr>
          <a:xfrm>
            <a:off x="8537735" y="6087606"/>
            <a:ext cx="3490509" cy="215444"/>
          </a:xfrm>
          <a:prstGeom prst="rect">
            <a:avLst/>
          </a:prstGeom>
        </p:spPr>
        <p:txBody>
          <a:bodyPr wrap="square">
            <a:spAutoFit/>
          </a:bodyPr>
          <a:lstStyle/>
          <a:p>
            <a:r>
              <a:rPr lang="en-US" sz="800" dirty="0"/>
              <a:t>https://github.com/amelcharolinesgn2/IoT_simulator-mqtt-NodeRed</a:t>
            </a:r>
          </a:p>
        </p:txBody>
      </p:sp>
      <p:sp>
        <p:nvSpPr>
          <p:cNvPr id="32" name="Rectangle 31"/>
          <p:cNvSpPr/>
          <p:nvPr/>
        </p:nvSpPr>
        <p:spPr>
          <a:xfrm>
            <a:off x="8945775" y="6226105"/>
            <a:ext cx="2746692" cy="338554"/>
          </a:xfrm>
          <a:prstGeom prst="rect">
            <a:avLst/>
          </a:prstGeom>
        </p:spPr>
        <p:txBody>
          <a:bodyPr wrap="square">
            <a:spAutoFit/>
          </a:bodyPr>
          <a:lstStyle/>
          <a:p>
            <a:r>
              <a:rPr lang="en-US" sz="800" dirty="0"/>
              <a:t>https://github.com/amelcharolinesgn2/Cloud-Infrastructures</a:t>
            </a:r>
          </a:p>
        </p:txBody>
      </p:sp>
      <p:sp>
        <p:nvSpPr>
          <p:cNvPr id="33" name="Rectangle 32"/>
          <p:cNvSpPr/>
          <p:nvPr/>
        </p:nvSpPr>
        <p:spPr>
          <a:xfrm>
            <a:off x="8441267" y="6341521"/>
            <a:ext cx="3286814" cy="338554"/>
          </a:xfrm>
          <a:prstGeom prst="rect">
            <a:avLst/>
          </a:prstGeom>
        </p:spPr>
        <p:txBody>
          <a:bodyPr wrap="square">
            <a:spAutoFit/>
          </a:bodyPr>
          <a:lstStyle/>
          <a:p>
            <a:r>
              <a:rPr lang="en-US" sz="800" dirty="0"/>
              <a:t>https://github.com/amelcharolinesgn2/ClouD-Infrastructure-SISKA-2025</a:t>
            </a:r>
          </a:p>
        </p:txBody>
      </p:sp>
      <p:sp>
        <p:nvSpPr>
          <p:cNvPr id="34" name="Rectangle 33"/>
          <p:cNvSpPr/>
          <p:nvPr/>
        </p:nvSpPr>
        <p:spPr>
          <a:xfrm>
            <a:off x="8252935" y="6472372"/>
            <a:ext cx="3775310" cy="215444"/>
          </a:xfrm>
          <a:prstGeom prst="rect">
            <a:avLst/>
          </a:prstGeom>
        </p:spPr>
        <p:txBody>
          <a:bodyPr wrap="square">
            <a:spAutoFit/>
          </a:bodyPr>
          <a:lstStyle/>
          <a:p>
            <a:r>
              <a:rPr lang="en-US" sz="800" dirty="0"/>
              <a:t>https://github.com/amelcharolinesgn2/Gyroscope-Sensor-Data-Accelerometer</a:t>
            </a:r>
          </a:p>
        </p:txBody>
      </p:sp>
    </p:spTree>
    <p:extLst>
      <p:ext uri="{BB962C8B-B14F-4D97-AF65-F5344CB8AC3E}">
        <p14:creationId xmlns:p14="http://schemas.microsoft.com/office/powerpoint/2010/main" val="3016832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62" y="639829"/>
            <a:ext cx="73136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181763" y="141573"/>
            <a:ext cx="6457281" cy="584775"/>
          </a:xfrm>
          <a:prstGeom prst="rect">
            <a:avLst/>
          </a:prstGeom>
        </p:spPr>
        <p:txBody>
          <a:bodyPr wrap="none">
            <a:spAutoFit/>
          </a:bodyPr>
          <a:lstStyle/>
          <a:p>
            <a:r>
              <a:rPr lang="en-US" sz="3200" dirty="0" smtClean="0"/>
              <a:t>wireless-network-simulator: 4G/5G ...</a:t>
            </a:r>
            <a:endParaRPr lang="en-US" sz="3200" dirty="0"/>
          </a:p>
        </p:txBody>
      </p:sp>
      <p:sp>
        <p:nvSpPr>
          <p:cNvPr id="7" name="Rectangle 6"/>
          <p:cNvSpPr/>
          <p:nvPr/>
        </p:nvSpPr>
        <p:spPr>
          <a:xfrm>
            <a:off x="9627130" y="5950578"/>
            <a:ext cx="2487830" cy="215444"/>
          </a:xfrm>
          <a:prstGeom prst="rect">
            <a:avLst/>
          </a:prstGeom>
        </p:spPr>
        <p:txBody>
          <a:bodyPr wrap="square">
            <a:spAutoFit/>
          </a:bodyPr>
          <a:lstStyle/>
          <a:p>
            <a:r>
              <a:rPr lang="en-US" sz="800" dirty="0"/>
              <a:t>https://www.youtube.com/@AmelOline/videos</a:t>
            </a:r>
          </a:p>
        </p:txBody>
      </p:sp>
      <p:sp>
        <p:nvSpPr>
          <p:cNvPr id="8" name="Rectangle 7"/>
          <p:cNvSpPr/>
          <p:nvPr/>
        </p:nvSpPr>
        <p:spPr>
          <a:xfrm>
            <a:off x="10416325" y="5812079"/>
            <a:ext cx="1545230" cy="215444"/>
          </a:xfrm>
          <a:prstGeom prst="rect">
            <a:avLst/>
          </a:prstGeom>
        </p:spPr>
        <p:txBody>
          <a:bodyPr wrap="square">
            <a:spAutoFit/>
          </a:bodyPr>
          <a:lstStyle/>
          <a:p>
            <a:r>
              <a:rPr lang="en-US" sz="800" dirty="0"/>
              <a:t>https://github.com/siagianp</a:t>
            </a:r>
          </a:p>
        </p:txBody>
      </p:sp>
      <p:sp>
        <p:nvSpPr>
          <p:cNvPr id="9" name="Rectangle 8"/>
          <p:cNvSpPr/>
          <p:nvPr/>
        </p:nvSpPr>
        <p:spPr>
          <a:xfrm>
            <a:off x="8701490" y="6089078"/>
            <a:ext cx="3490509" cy="215444"/>
          </a:xfrm>
          <a:prstGeom prst="rect">
            <a:avLst/>
          </a:prstGeom>
        </p:spPr>
        <p:txBody>
          <a:bodyPr wrap="square">
            <a:spAutoFit/>
          </a:bodyPr>
          <a:lstStyle/>
          <a:p>
            <a:r>
              <a:rPr lang="en-US" sz="800" dirty="0"/>
              <a:t>https://github.com/amelcharolinesgn2/IoT_simulator-mqtt-NodeRed</a:t>
            </a:r>
          </a:p>
        </p:txBody>
      </p:sp>
      <p:sp>
        <p:nvSpPr>
          <p:cNvPr id="10" name="Rectangle 9"/>
          <p:cNvSpPr/>
          <p:nvPr/>
        </p:nvSpPr>
        <p:spPr>
          <a:xfrm>
            <a:off x="9109530" y="6227577"/>
            <a:ext cx="2746692" cy="338554"/>
          </a:xfrm>
          <a:prstGeom prst="rect">
            <a:avLst/>
          </a:prstGeom>
        </p:spPr>
        <p:txBody>
          <a:bodyPr wrap="square">
            <a:spAutoFit/>
          </a:bodyPr>
          <a:lstStyle/>
          <a:p>
            <a:r>
              <a:rPr lang="en-US" sz="800" dirty="0"/>
              <a:t>https://github.com/amelcharolinesgn2/Cloud-Infrastructures</a:t>
            </a:r>
          </a:p>
        </p:txBody>
      </p:sp>
      <p:sp>
        <p:nvSpPr>
          <p:cNvPr id="11" name="Rectangle 10"/>
          <p:cNvSpPr/>
          <p:nvPr/>
        </p:nvSpPr>
        <p:spPr>
          <a:xfrm>
            <a:off x="8605022" y="6342993"/>
            <a:ext cx="3286814" cy="338554"/>
          </a:xfrm>
          <a:prstGeom prst="rect">
            <a:avLst/>
          </a:prstGeom>
        </p:spPr>
        <p:txBody>
          <a:bodyPr wrap="square">
            <a:spAutoFit/>
          </a:bodyPr>
          <a:lstStyle/>
          <a:p>
            <a:r>
              <a:rPr lang="en-US" sz="800" dirty="0"/>
              <a:t>https://github.com/amelcharolinesgn2/ClouD-Infrastructure-SISKA-2025</a:t>
            </a:r>
          </a:p>
        </p:txBody>
      </p:sp>
      <p:sp>
        <p:nvSpPr>
          <p:cNvPr id="12" name="Rectangle 11"/>
          <p:cNvSpPr/>
          <p:nvPr/>
        </p:nvSpPr>
        <p:spPr>
          <a:xfrm>
            <a:off x="8416690" y="6473844"/>
            <a:ext cx="3775310" cy="215444"/>
          </a:xfrm>
          <a:prstGeom prst="rect">
            <a:avLst/>
          </a:prstGeom>
        </p:spPr>
        <p:txBody>
          <a:bodyPr wrap="square">
            <a:spAutoFit/>
          </a:bodyPr>
          <a:lstStyle/>
          <a:p>
            <a:r>
              <a:rPr lang="en-US" sz="800" dirty="0"/>
              <a:t>https://github.com/amelcharolinesgn2/Gyroscope-Sensor-Data-Accelerometer</a:t>
            </a:r>
          </a:p>
        </p:txBody>
      </p:sp>
      <p:sp>
        <p:nvSpPr>
          <p:cNvPr id="2" name="Rectangle 1"/>
          <p:cNvSpPr/>
          <p:nvPr/>
        </p:nvSpPr>
        <p:spPr>
          <a:xfrm>
            <a:off x="219050" y="6289178"/>
            <a:ext cx="5746381" cy="646331"/>
          </a:xfrm>
          <a:prstGeom prst="rect">
            <a:avLst/>
          </a:prstGeom>
        </p:spPr>
        <p:txBody>
          <a:bodyPr wrap="none">
            <a:spAutoFit/>
          </a:bodyPr>
          <a:lstStyle/>
          <a:p>
            <a:r>
              <a:rPr lang="en-US" dirty="0">
                <a:hlinkClick r:id="rId4"/>
              </a:rPr>
              <a:t>https://</a:t>
            </a:r>
            <a:r>
              <a:rPr lang="en-US" dirty="0" smtClean="0">
                <a:hlinkClick r:id="rId4"/>
              </a:rPr>
              <a:t>github.com/trunk96/wireless-network-simulator</a:t>
            </a:r>
            <a:endParaRPr lang="en-US" dirty="0" smtClean="0"/>
          </a:p>
          <a:p>
            <a:r>
              <a:rPr lang="en-US" dirty="0"/>
              <a:t>https://github.com/trunk96/wireless-network-simulator-v2</a:t>
            </a:r>
          </a:p>
        </p:txBody>
      </p:sp>
      <p:sp>
        <p:nvSpPr>
          <p:cNvPr id="3" name="Rectangle 2"/>
          <p:cNvSpPr/>
          <p:nvPr/>
        </p:nvSpPr>
        <p:spPr>
          <a:xfrm>
            <a:off x="417208" y="899799"/>
            <a:ext cx="4312206" cy="369332"/>
          </a:xfrm>
          <a:prstGeom prst="rect">
            <a:avLst/>
          </a:prstGeom>
        </p:spPr>
        <p:txBody>
          <a:bodyPr wrap="none">
            <a:spAutoFit/>
          </a:bodyPr>
          <a:lstStyle/>
          <a:p>
            <a:r>
              <a:rPr lang="en-US" dirty="0"/>
              <a:t>4G/5G/Satellite Wireless Network Simulator</a:t>
            </a:r>
          </a:p>
        </p:txBody>
      </p:sp>
    </p:spTree>
    <p:extLst>
      <p:ext uri="{BB962C8B-B14F-4D97-AF65-F5344CB8AC3E}">
        <p14:creationId xmlns:p14="http://schemas.microsoft.com/office/powerpoint/2010/main" val="23673393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62" y="639829"/>
            <a:ext cx="73136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181763" y="141573"/>
            <a:ext cx="7022115" cy="584775"/>
          </a:xfrm>
          <a:prstGeom prst="rect">
            <a:avLst/>
          </a:prstGeom>
        </p:spPr>
        <p:txBody>
          <a:bodyPr wrap="none">
            <a:spAutoFit/>
          </a:bodyPr>
          <a:lstStyle/>
          <a:p>
            <a:r>
              <a:rPr lang="en-US" sz="3200" dirty="0"/>
              <a:t>Network Packet Transmission </a:t>
            </a:r>
            <a:r>
              <a:rPr lang="en-US" sz="3200" dirty="0" smtClean="0"/>
              <a:t>Simulator...</a:t>
            </a:r>
            <a:endParaRPr lang="en-US" sz="3200" dirty="0"/>
          </a:p>
        </p:txBody>
      </p:sp>
      <p:sp>
        <p:nvSpPr>
          <p:cNvPr id="7" name="Rectangle 6"/>
          <p:cNvSpPr/>
          <p:nvPr/>
        </p:nvSpPr>
        <p:spPr>
          <a:xfrm>
            <a:off x="9627130" y="5950578"/>
            <a:ext cx="2487830" cy="215444"/>
          </a:xfrm>
          <a:prstGeom prst="rect">
            <a:avLst/>
          </a:prstGeom>
        </p:spPr>
        <p:txBody>
          <a:bodyPr wrap="square">
            <a:spAutoFit/>
          </a:bodyPr>
          <a:lstStyle/>
          <a:p>
            <a:r>
              <a:rPr lang="en-US" sz="800" dirty="0"/>
              <a:t>https://www.youtube.com/@AmelOline/videos</a:t>
            </a:r>
          </a:p>
        </p:txBody>
      </p:sp>
      <p:sp>
        <p:nvSpPr>
          <p:cNvPr id="8" name="Rectangle 7"/>
          <p:cNvSpPr/>
          <p:nvPr/>
        </p:nvSpPr>
        <p:spPr>
          <a:xfrm>
            <a:off x="10416325" y="5812079"/>
            <a:ext cx="1545230" cy="215444"/>
          </a:xfrm>
          <a:prstGeom prst="rect">
            <a:avLst/>
          </a:prstGeom>
        </p:spPr>
        <p:txBody>
          <a:bodyPr wrap="square">
            <a:spAutoFit/>
          </a:bodyPr>
          <a:lstStyle/>
          <a:p>
            <a:r>
              <a:rPr lang="en-US" sz="800" dirty="0"/>
              <a:t>https://github.com/siagianp</a:t>
            </a:r>
          </a:p>
        </p:txBody>
      </p:sp>
      <p:sp>
        <p:nvSpPr>
          <p:cNvPr id="9" name="Rectangle 8"/>
          <p:cNvSpPr/>
          <p:nvPr/>
        </p:nvSpPr>
        <p:spPr>
          <a:xfrm>
            <a:off x="8701490" y="6089078"/>
            <a:ext cx="3490509" cy="215444"/>
          </a:xfrm>
          <a:prstGeom prst="rect">
            <a:avLst/>
          </a:prstGeom>
        </p:spPr>
        <p:txBody>
          <a:bodyPr wrap="square">
            <a:spAutoFit/>
          </a:bodyPr>
          <a:lstStyle/>
          <a:p>
            <a:r>
              <a:rPr lang="en-US" sz="800" dirty="0"/>
              <a:t>https://github.com/amelcharolinesgn2/IoT_simulator-mqtt-NodeRed</a:t>
            </a:r>
          </a:p>
        </p:txBody>
      </p:sp>
      <p:sp>
        <p:nvSpPr>
          <p:cNvPr id="10" name="Rectangle 9"/>
          <p:cNvSpPr/>
          <p:nvPr/>
        </p:nvSpPr>
        <p:spPr>
          <a:xfrm>
            <a:off x="9109530" y="6227577"/>
            <a:ext cx="2746692" cy="338554"/>
          </a:xfrm>
          <a:prstGeom prst="rect">
            <a:avLst/>
          </a:prstGeom>
        </p:spPr>
        <p:txBody>
          <a:bodyPr wrap="square">
            <a:spAutoFit/>
          </a:bodyPr>
          <a:lstStyle/>
          <a:p>
            <a:r>
              <a:rPr lang="en-US" sz="800" dirty="0"/>
              <a:t>https://github.com/amelcharolinesgn2/Cloud-Infrastructures</a:t>
            </a:r>
          </a:p>
        </p:txBody>
      </p:sp>
      <p:sp>
        <p:nvSpPr>
          <p:cNvPr id="11" name="Rectangle 10"/>
          <p:cNvSpPr/>
          <p:nvPr/>
        </p:nvSpPr>
        <p:spPr>
          <a:xfrm>
            <a:off x="8605022" y="6342993"/>
            <a:ext cx="3286814" cy="338554"/>
          </a:xfrm>
          <a:prstGeom prst="rect">
            <a:avLst/>
          </a:prstGeom>
        </p:spPr>
        <p:txBody>
          <a:bodyPr wrap="square">
            <a:spAutoFit/>
          </a:bodyPr>
          <a:lstStyle/>
          <a:p>
            <a:r>
              <a:rPr lang="en-US" sz="800" dirty="0"/>
              <a:t>https://github.com/amelcharolinesgn2/ClouD-Infrastructure-SISKA-2025</a:t>
            </a:r>
          </a:p>
        </p:txBody>
      </p:sp>
      <p:sp>
        <p:nvSpPr>
          <p:cNvPr id="12" name="Rectangle 11"/>
          <p:cNvSpPr/>
          <p:nvPr/>
        </p:nvSpPr>
        <p:spPr>
          <a:xfrm>
            <a:off x="8416690" y="6473844"/>
            <a:ext cx="3775310" cy="215444"/>
          </a:xfrm>
          <a:prstGeom prst="rect">
            <a:avLst/>
          </a:prstGeom>
        </p:spPr>
        <p:txBody>
          <a:bodyPr wrap="square">
            <a:spAutoFit/>
          </a:bodyPr>
          <a:lstStyle/>
          <a:p>
            <a:r>
              <a:rPr lang="en-US" sz="800" dirty="0"/>
              <a:t>https://github.com/amelcharolinesgn2/Gyroscope-Sensor-Data-Accelerometer</a:t>
            </a:r>
          </a:p>
        </p:txBody>
      </p:sp>
      <p:sp>
        <p:nvSpPr>
          <p:cNvPr id="2" name="Rectangle 1"/>
          <p:cNvSpPr/>
          <p:nvPr/>
        </p:nvSpPr>
        <p:spPr>
          <a:xfrm>
            <a:off x="181763" y="6073688"/>
            <a:ext cx="6096000" cy="646331"/>
          </a:xfrm>
          <a:prstGeom prst="rect">
            <a:avLst/>
          </a:prstGeom>
        </p:spPr>
        <p:txBody>
          <a:bodyPr>
            <a:spAutoFit/>
          </a:bodyPr>
          <a:lstStyle/>
          <a:p>
            <a:r>
              <a:rPr lang="en-US" dirty="0"/>
              <a:t>https://github.com/aelshako/Network-Packet-Transmission-Simulator</a:t>
            </a:r>
          </a:p>
        </p:txBody>
      </p:sp>
      <p:pic>
        <p:nvPicPr>
          <p:cNvPr id="3" name="Picture 2"/>
          <p:cNvPicPr>
            <a:picLocks noChangeAspect="1"/>
          </p:cNvPicPr>
          <p:nvPr/>
        </p:nvPicPr>
        <p:blipFill>
          <a:blip r:embed="rId4"/>
          <a:stretch>
            <a:fillRect/>
          </a:stretch>
        </p:blipFill>
        <p:spPr>
          <a:xfrm>
            <a:off x="215840" y="943717"/>
            <a:ext cx="8389182" cy="4697942"/>
          </a:xfrm>
          <a:prstGeom prst="rect">
            <a:avLst/>
          </a:prstGeom>
        </p:spPr>
      </p:pic>
      <p:pic>
        <p:nvPicPr>
          <p:cNvPr id="4" name="Picture 3"/>
          <p:cNvPicPr>
            <a:picLocks noChangeAspect="1"/>
          </p:cNvPicPr>
          <p:nvPr/>
        </p:nvPicPr>
        <p:blipFill>
          <a:blip r:embed="rId5"/>
          <a:stretch>
            <a:fillRect/>
          </a:stretch>
        </p:blipFill>
        <p:spPr>
          <a:xfrm>
            <a:off x="9376891" y="1863781"/>
            <a:ext cx="1743075" cy="2619375"/>
          </a:xfrm>
          <a:prstGeom prst="rect">
            <a:avLst/>
          </a:prstGeom>
        </p:spPr>
      </p:pic>
      <p:pic>
        <p:nvPicPr>
          <p:cNvPr id="13" name="Picture 12"/>
          <p:cNvPicPr>
            <a:picLocks noChangeAspect="1"/>
          </p:cNvPicPr>
          <p:nvPr/>
        </p:nvPicPr>
        <p:blipFill>
          <a:blip r:embed="rId6"/>
          <a:stretch>
            <a:fillRect/>
          </a:stretch>
        </p:blipFill>
        <p:spPr>
          <a:xfrm>
            <a:off x="4245416" y="2020471"/>
            <a:ext cx="3939213" cy="2161785"/>
          </a:xfrm>
          <a:prstGeom prst="rect">
            <a:avLst/>
          </a:prstGeom>
        </p:spPr>
      </p:pic>
    </p:spTree>
    <p:extLst>
      <p:ext uri="{BB962C8B-B14F-4D97-AF65-F5344CB8AC3E}">
        <p14:creationId xmlns:p14="http://schemas.microsoft.com/office/powerpoint/2010/main" val="13417590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62" y="639829"/>
            <a:ext cx="73136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181763" y="141573"/>
            <a:ext cx="11674459" cy="1077218"/>
          </a:xfrm>
          <a:prstGeom prst="rect">
            <a:avLst/>
          </a:prstGeom>
        </p:spPr>
        <p:txBody>
          <a:bodyPr wrap="square">
            <a:spAutoFit/>
          </a:bodyPr>
          <a:lstStyle/>
          <a:p>
            <a:r>
              <a:rPr lang="en-US" sz="3200" dirty="0"/>
              <a:t>UavNetSim-v1: A Python based Simulation Platform for UAV Communication Networks ...</a:t>
            </a:r>
          </a:p>
        </p:txBody>
      </p:sp>
      <p:sp>
        <p:nvSpPr>
          <p:cNvPr id="7" name="Rectangle 6"/>
          <p:cNvSpPr/>
          <p:nvPr/>
        </p:nvSpPr>
        <p:spPr>
          <a:xfrm>
            <a:off x="9627130" y="5950578"/>
            <a:ext cx="2487830" cy="215444"/>
          </a:xfrm>
          <a:prstGeom prst="rect">
            <a:avLst/>
          </a:prstGeom>
        </p:spPr>
        <p:txBody>
          <a:bodyPr wrap="square">
            <a:spAutoFit/>
          </a:bodyPr>
          <a:lstStyle/>
          <a:p>
            <a:r>
              <a:rPr lang="en-US" sz="800" dirty="0"/>
              <a:t>https://www.youtube.com/@AmelOline/videos</a:t>
            </a:r>
          </a:p>
        </p:txBody>
      </p:sp>
      <p:sp>
        <p:nvSpPr>
          <p:cNvPr id="8" name="Rectangle 7"/>
          <p:cNvSpPr/>
          <p:nvPr/>
        </p:nvSpPr>
        <p:spPr>
          <a:xfrm>
            <a:off x="10416325" y="5812079"/>
            <a:ext cx="1545230" cy="215444"/>
          </a:xfrm>
          <a:prstGeom prst="rect">
            <a:avLst/>
          </a:prstGeom>
        </p:spPr>
        <p:txBody>
          <a:bodyPr wrap="square">
            <a:spAutoFit/>
          </a:bodyPr>
          <a:lstStyle/>
          <a:p>
            <a:r>
              <a:rPr lang="en-US" sz="800" dirty="0"/>
              <a:t>https://github.com/siagianp</a:t>
            </a:r>
          </a:p>
        </p:txBody>
      </p:sp>
      <p:sp>
        <p:nvSpPr>
          <p:cNvPr id="9" name="Rectangle 8"/>
          <p:cNvSpPr/>
          <p:nvPr/>
        </p:nvSpPr>
        <p:spPr>
          <a:xfrm>
            <a:off x="8701490" y="6089078"/>
            <a:ext cx="3490509" cy="215444"/>
          </a:xfrm>
          <a:prstGeom prst="rect">
            <a:avLst/>
          </a:prstGeom>
        </p:spPr>
        <p:txBody>
          <a:bodyPr wrap="square">
            <a:spAutoFit/>
          </a:bodyPr>
          <a:lstStyle/>
          <a:p>
            <a:r>
              <a:rPr lang="en-US" sz="800" dirty="0"/>
              <a:t>https://github.com/amelcharolinesgn2/IoT_simulator-mqtt-NodeRed</a:t>
            </a:r>
          </a:p>
        </p:txBody>
      </p:sp>
      <p:sp>
        <p:nvSpPr>
          <p:cNvPr id="10" name="Rectangle 9"/>
          <p:cNvSpPr/>
          <p:nvPr/>
        </p:nvSpPr>
        <p:spPr>
          <a:xfrm>
            <a:off x="9109530" y="6227577"/>
            <a:ext cx="2746692" cy="338554"/>
          </a:xfrm>
          <a:prstGeom prst="rect">
            <a:avLst/>
          </a:prstGeom>
        </p:spPr>
        <p:txBody>
          <a:bodyPr wrap="square">
            <a:spAutoFit/>
          </a:bodyPr>
          <a:lstStyle/>
          <a:p>
            <a:r>
              <a:rPr lang="en-US" sz="800" dirty="0"/>
              <a:t>https://github.com/amelcharolinesgn2/Cloud-Infrastructures</a:t>
            </a:r>
          </a:p>
        </p:txBody>
      </p:sp>
      <p:sp>
        <p:nvSpPr>
          <p:cNvPr id="11" name="Rectangle 10"/>
          <p:cNvSpPr/>
          <p:nvPr/>
        </p:nvSpPr>
        <p:spPr>
          <a:xfrm>
            <a:off x="8605022" y="6342993"/>
            <a:ext cx="3286814" cy="338554"/>
          </a:xfrm>
          <a:prstGeom prst="rect">
            <a:avLst/>
          </a:prstGeom>
        </p:spPr>
        <p:txBody>
          <a:bodyPr wrap="square">
            <a:spAutoFit/>
          </a:bodyPr>
          <a:lstStyle/>
          <a:p>
            <a:r>
              <a:rPr lang="en-US" sz="800" dirty="0"/>
              <a:t>https://github.com/amelcharolinesgn2/ClouD-Infrastructure-SISKA-2025</a:t>
            </a:r>
          </a:p>
        </p:txBody>
      </p:sp>
      <p:sp>
        <p:nvSpPr>
          <p:cNvPr id="12" name="Rectangle 11"/>
          <p:cNvSpPr/>
          <p:nvPr/>
        </p:nvSpPr>
        <p:spPr>
          <a:xfrm>
            <a:off x="8416690" y="6473844"/>
            <a:ext cx="3775310" cy="215444"/>
          </a:xfrm>
          <a:prstGeom prst="rect">
            <a:avLst/>
          </a:prstGeom>
        </p:spPr>
        <p:txBody>
          <a:bodyPr wrap="square">
            <a:spAutoFit/>
          </a:bodyPr>
          <a:lstStyle/>
          <a:p>
            <a:r>
              <a:rPr lang="en-US" sz="800" dirty="0"/>
              <a:t>https://github.com/amelcharolinesgn2/Gyroscope-Sensor-Data-Accelerometer</a:t>
            </a:r>
          </a:p>
        </p:txBody>
      </p:sp>
      <p:sp>
        <p:nvSpPr>
          <p:cNvPr id="2" name="Rectangle 1"/>
          <p:cNvSpPr/>
          <p:nvPr/>
        </p:nvSpPr>
        <p:spPr>
          <a:xfrm>
            <a:off x="219050" y="6289178"/>
            <a:ext cx="5032083" cy="369332"/>
          </a:xfrm>
          <a:prstGeom prst="rect">
            <a:avLst/>
          </a:prstGeom>
        </p:spPr>
        <p:txBody>
          <a:bodyPr wrap="none">
            <a:spAutoFit/>
          </a:bodyPr>
          <a:lstStyle/>
          <a:p>
            <a:r>
              <a:rPr lang="en-US" dirty="0"/>
              <a:t>https://github.com/Zihao-Felix-Zhou/UavNetSim-v1</a:t>
            </a:r>
          </a:p>
        </p:txBody>
      </p:sp>
      <p:pic>
        <p:nvPicPr>
          <p:cNvPr id="4" name="Picture 3"/>
          <p:cNvPicPr>
            <a:picLocks noChangeAspect="1"/>
          </p:cNvPicPr>
          <p:nvPr/>
        </p:nvPicPr>
        <p:blipFill>
          <a:blip r:embed="rId4"/>
          <a:stretch>
            <a:fillRect/>
          </a:stretch>
        </p:blipFill>
        <p:spPr>
          <a:xfrm>
            <a:off x="449703" y="1717047"/>
            <a:ext cx="3588913" cy="3427711"/>
          </a:xfrm>
          <a:prstGeom prst="rect">
            <a:avLst/>
          </a:prstGeom>
        </p:spPr>
      </p:pic>
    </p:spTree>
    <p:extLst>
      <p:ext uri="{BB962C8B-B14F-4D97-AF65-F5344CB8AC3E}">
        <p14:creationId xmlns:p14="http://schemas.microsoft.com/office/powerpoint/2010/main" val="28549474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62" y="639829"/>
            <a:ext cx="73136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181763" y="141573"/>
            <a:ext cx="9257727" cy="584775"/>
          </a:xfrm>
          <a:prstGeom prst="rect">
            <a:avLst/>
          </a:prstGeom>
        </p:spPr>
        <p:txBody>
          <a:bodyPr wrap="none">
            <a:spAutoFit/>
          </a:bodyPr>
          <a:lstStyle/>
          <a:p>
            <a:r>
              <a:rPr lang="en-US" sz="3200" dirty="0"/>
              <a:t>Qns-3: A Quantum Network Simulator Based on ns-3...</a:t>
            </a:r>
          </a:p>
        </p:txBody>
      </p:sp>
      <p:sp>
        <p:nvSpPr>
          <p:cNvPr id="7" name="Rectangle 6"/>
          <p:cNvSpPr/>
          <p:nvPr/>
        </p:nvSpPr>
        <p:spPr>
          <a:xfrm>
            <a:off x="9627130" y="5950578"/>
            <a:ext cx="2487830" cy="215444"/>
          </a:xfrm>
          <a:prstGeom prst="rect">
            <a:avLst/>
          </a:prstGeom>
        </p:spPr>
        <p:txBody>
          <a:bodyPr wrap="square">
            <a:spAutoFit/>
          </a:bodyPr>
          <a:lstStyle/>
          <a:p>
            <a:r>
              <a:rPr lang="en-US" sz="800" dirty="0"/>
              <a:t>https://www.youtube.com/@AmelOline/videos</a:t>
            </a:r>
          </a:p>
        </p:txBody>
      </p:sp>
      <p:sp>
        <p:nvSpPr>
          <p:cNvPr id="8" name="Rectangle 7"/>
          <p:cNvSpPr/>
          <p:nvPr/>
        </p:nvSpPr>
        <p:spPr>
          <a:xfrm>
            <a:off x="10416325" y="5812079"/>
            <a:ext cx="1545230" cy="215444"/>
          </a:xfrm>
          <a:prstGeom prst="rect">
            <a:avLst/>
          </a:prstGeom>
        </p:spPr>
        <p:txBody>
          <a:bodyPr wrap="square">
            <a:spAutoFit/>
          </a:bodyPr>
          <a:lstStyle/>
          <a:p>
            <a:r>
              <a:rPr lang="en-US" sz="800" dirty="0"/>
              <a:t>https://github.com/siagianp</a:t>
            </a:r>
          </a:p>
        </p:txBody>
      </p:sp>
      <p:sp>
        <p:nvSpPr>
          <p:cNvPr id="9" name="Rectangle 8"/>
          <p:cNvSpPr/>
          <p:nvPr/>
        </p:nvSpPr>
        <p:spPr>
          <a:xfrm>
            <a:off x="8701490" y="6089078"/>
            <a:ext cx="3490509" cy="215444"/>
          </a:xfrm>
          <a:prstGeom prst="rect">
            <a:avLst/>
          </a:prstGeom>
        </p:spPr>
        <p:txBody>
          <a:bodyPr wrap="square">
            <a:spAutoFit/>
          </a:bodyPr>
          <a:lstStyle/>
          <a:p>
            <a:r>
              <a:rPr lang="en-US" sz="800" dirty="0"/>
              <a:t>https://github.com/amelcharolinesgn2/IoT_simulator-mqtt-NodeRed</a:t>
            </a:r>
          </a:p>
        </p:txBody>
      </p:sp>
      <p:sp>
        <p:nvSpPr>
          <p:cNvPr id="10" name="Rectangle 9"/>
          <p:cNvSpPr/>
          <p:nvPr/>
        </p:nvSpPr>
        <p:spPr>
          <a:xfrm>
            <a:off x="9109530" y="6227577"/>
            <a:ext cx="2746692" cy="338554"/>
          </a:xfrm>
          <a:prstGeom prst="rect">
            <a:avLst/>
          </a:prstGeom>
        </p:spPr>
        <p:txBody>
          <a:bodyPr wrap="square">
            <a:spAutoFit/>
          </a:bodyPr>
          <a:lstStyle/>
          <a:p>
            <a:r>
              <a:rPr lang="en-US" sz="800" dirty="0"/>
              <a:t>https://github.com/amelcharolinesgn2/Cloud-Infrastructures</a:t>
            </a:r>
          </a:p>
        </p:txBody>
      </p:sp>
      <p:sp>
        <p:nvSpPr>
          <p:cNvPr id="11" name="Rectangle 10"/>
          <p:cNvSpPr/>
          <p:nvPr/>
        </p:nvSpPr>
        <p:spPr>
          <a:xfrm>
            <a:off x="8605022" y="6342993"/>
            <a:ext cx="3286814" cy="338554"/>
          </a:xfrm>
          <a:prstGeom prst="rect">
            <a:avLst/>
          </a:prstGeom>
        </p:spPr>
        <p:txBody>
          <a:bodyPr wrap="square">
            <a:spAutoFit/>
          </a:bodyPr>
          <a:lstStyle/>
          <a:p>
            <a:r>
              <a:rPr lang="en-US" sz="800" dirty="0"/>
              <a:t>https://github.com/amelcharolinesgn2/ClouD-Infrastructure-SISKA-2025</a:t>
            </a:r>
          </a:p>
        </p:txBody>
      </p:sp>
      <p:sp>
        <p:nvSpPr>
          <p:cNvPr id="12" name="Rectangle 11"/>
          <p:cNvSpPr/>
          <p:nvPr/>
        </p:nvSpPr>
        <p:spPr>
          <a:xfrm>
            <a:off x="8416690" y="6473844"/>
            <a:ext cx="3775310" cy="215444"/>
          </a:xfrm>
          <a:prstGeom prst="rect">
            <a:avLst/>
          </a:prstGeom>
        </p:spPr>
        <p:txBody>
          <a:bodyPr wrap="square">
            <a:spAutoFit/>
          </a:bodyPr>
          <a:lstStyle/>
          <a:p>
            <a:r>
              <a:rPr lang="en-US" sz="800" dirty="0"/>
              <a:t>https://github.com/amelcharolinesgn2/Gyroscope-Sensor-Data-Accelerometer</a:t>
            </a:r>
          </a:p>
        </p:txBody>
      </p:sp>
      <p:sp>
        <p:nvSpPr>
          <p:cNvPr id="2" name="Rectangle 1"/>
          <p:cNvSpPr/>
          <p:nvPr/>
        </p:nvSpPr>
        <p:spPr>
          <a:xfrm>
            <a:off x="219050" y="6289178"/>
            <a:ext cx="3364447" cy="369332"/>
          </a:xfrm>
          <a:prstGeom prst="rect">
            <a:avLst/>
          </a:prstGeom>
        </p:spPr>
        <p:txBody>
          <a:bodyPr wrap="none">
            <a:spAutoFit/>
          </a:bodyPr>
          <a:lstStyle/>
          <a:p>
            <a:r>
              <a:rPr lang="en-US" dirty="0"/>
              <a:t>https://github.com/cqs-thu/qns-3</a:t>
            </a:r>
          </a:p>
        </p:txBody>
      </p:sp>
      <p:pic>
        <p:nvPicPr>
          <p:cNvPr id="4" name="Picture 3"/>
          <p:cNvPicPr>
            <a:picLocks noChangeAspect="1"/>
          </p:cNvPicPr>
          <p:nvPr/>
        </p:nvPicPr>
        <p:blipFill>
          <a:blip r:embed="rId4"/>
          <a:stretch>
            <a:fillRect/>
          </a:stretch>
        </p:blipFill>
        <p:spPr>
          <a:xfrm>
            <a:off x="332516" y="1113254"/>
            <a:ext cx="3879720" cy="3879720"/>
          </a:xfrm>
          <a:prstGeom prst="rect">
            <a:avLst/>
          </a:prstGeom>
        </p:spPr>
      </p:pic>
    </p:spTree>
    <p:extLst>
      <p:ext uri="{BB962C8B-B14F-4D97-AF65-F5344CB8AC3E}">
        <p14:creationId xmlns:p14="http://schemas.microsoft.com/office/powerpoint/2010/main" val="10567536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62" y="639829"/>
            <a:ext cx="73136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181763" y="141573"/>
            <a:ext cx="3070649" cy="584775"/>
          </a:xfrm>
          <a:prstGeom prst="rect">
            <a:avLst/>
          </a:prstGeom>
        </p:spPr>
        <p:txBody>
          <a:bodyPr wrap="none">
            <a:spAutoFit/>
          </a:bodyPr>
          <a:lstStyle/>
          <a:p>
            <a:r>
              <a:rPr lang="en-US" sz="3200" dirty="0" err="1"/>
              <a:t>Sama</a:t>
            </a:r>
            <a:r>
              <a:rPr lang="en-US" sz="3200" dirty="0"/>
              <a:t> Simulator...</a:t>
            </a:r>
          </a:p>
        </p:txBody>
      </p:sp>
      <p:sp>
        <p:nvSpPr>
          <p:cNvPr id="7" name="Rectangle 6"/>
          <p:cNvSpPr/>
          <p:nvPr/>
        </p:nvSpPr>
        <p:spPr>
          <a:xfrm>
            <a:off x="9627130" y="5950578"/>
            <a:ext cx="2487830" cy="215444"/>
          </a:xfrm>
          <a:prstGeom prst="rect">
            <a:avLst/>
          </a:prstGeom>
        </p:spPr>
        <p:txBody>
          <a:bodyPr wrap="square">
            <a:spAutoFit/>
          </a:bodyPr>
          <a:lstStyle/>
          <a:p>
            <a:r>
              <a:rPr lang="en-US" sz="800" dirty="0"/>
              <a:t>https://www.youtube.com/@AmelOline/videos</a:t>
            </a:r>
          </a:p>
        </p:txBody>
      </p:sp>
      <p:sp>
        <p:nvSpPr>
          <p:cNvPr id="8" name="Rectangle 7"/>
          <p:cNvSpPr/>
          <p:nvPr/>
        </p:nvSpPr>
        <p:spPr>
          <a:xfrm>
            <a:off x="10416325" y="5812079"/>
            <a:ext cx="1545230" cy="215444"/>
          </a:xfrm>
          <a:prstGeom prst="rect">
            <a:avLst/>
          </a:prstGeom>
        </p:spPr>
        <p:txBody>
          <a:bodyPr wrap="square">
            <a:spAutoFit/>
          </a:bodyPr>
          <a:lstStyle/>
          <a:p>
            <a:r>
              <a:rPr lang="en-US" sz="800" dirty="0"/>
              <a:t>https://github.com/siagianp</a:t>
            </a:r>
          </a:p>
        </p:txBody>
      </p:sp>
      <p:sp>
        <p:nvSpPr>
          <p:cNvPr id="9" name="Rectangle 8"/>
          <p:cNvSpPr/>
          <p:nvPr/>
        </p:nvSpPr>
        <p:spPr>
          <a:xfrm>
            <a:off x="8701490" y="6089078"/>
            <a:ext cx="3490509" cy="215444"/>
          </a:xfrm>
          <a:prstGeom prst="rect">
            <a:avLst/>
          </a:prstGeom>
        </p:spPr>
        <p:txBody>
          <a:bodyPr wrap="square">
            <a:spAutoFit/>
          </a:bodyPr>
          <a:lstStyle/>
          <a:p>
            <a:r>
              <a:rPr lang="en-US" sz="800" dirty="0"/>
              <a:t>https://github.com/amelcharolinesgn2/IoT_simulator-mqtt-NodeRed</a:t>
            </a:r>
          </a:p>
        </p:txBody>
      </p:sp>
      <p:sp>
        <p:nvSpPr>
          <p:cNvPr id="10" name="Rectangle 9"/>
          <p:cNvSpPr/>
          <p:nvPr/>
        </p:nvSpPr>
        <p:spPr>
          <a:xfrm>
            <a:off x="9109530" y="6227577"/>
            <a:ext cx="2746692" cy="338554"/>
          </a:xfrm>
          <a:prstGeom prst="rect">
            <a:avLst/>
          </a:prstGeom>
        </p:spPr>
        <p:txBody>
          <a:bodyPr wrap="square">
            <a:spAutoFit/>
          </a:bodyPr>
          <a:lstStyle/>
          <a:p>
            <a:r>
              <a:rPr lang="en-US" sz="800" dirty="0"/>
              <a:t>https://github.com/amelcharolinesgn2/Cloud-Infrastructures</a:t>
            </a:r>
          </a:p>
        </p:txBody>
      </p:sp>
      <p:sp>
        <p:nvSpPr>
          <p:cNvPr id="11" name="Rectangle 10"/>
          <p:cNvSpPr/>
          <p:nvPr/>
        </p:nvSpPr>
        <p:spPr>
          <a:xfrm>
            <a:off x="8605022" y="6342993"/>
            <a:ext cx="3286814" cy="338554"/>
          </a:xfrm>
          <a:prstGeom prst="rect">
            <a:avLst/>
          </a:prstGeom>
        </p:spPr>
        <p:txBody>
          <a:bodyPr wrap="square">
            <a:spAutoFit/>
          </a:bodyPr>
          <a:lstStyle/>
          <a:p>
            <a:r>
              <a:rPr lang="en-US" sz="800" dirty="0"/>
              <a:t>https://github.com/amelcharolinesgn2/ClouD-Infrastructure-SISKA-2025</a:t>
            </a:r>
          </a:p>
        </p:txBody>
      </p:sp>
      <p:sp>
        <p:nvSpPr>
          <p:cNvPr id="12" name="Rectangle 11"/>
          <p:cNvSpPr/>
          <p:nvPr/>
        </p:nvSpPr>
        <p:spPr>
          <a:xfrm>
            <a:off x="8416690" y="6473844"/>
            <a:ext cx="3775310" cy="215444"/>
          </a:xfrm>
          <a:prstGeom prst="rect">
            <a:avLst/>
          </a:prstGeom>
        </p:spPr>
        <p:txBody>
          <a:bodyPr wrap="square">
            <a:spAutoFit/>
          </a:bodyPr>
          <a:lstStyle/>
          <a:p>
            <a:r>
              <a:rPr lang="en-US" sz="800" dirty="0"/>
              <a:t>https://github.com/amelcharolinesgn2/Gyroscope-Sensor-Data-Accelerometer</a:t>
            </a:r>
          </a:p>
        </p:txBody>
      </p:sp>
      <p:sp>
        <p:nvSpPr>
          <p:cNvPr id="2" name="Rectangle 1"/>
          <p:cNvSpPr/>
          <p:nvPr/>
        </p:nvSpPr>
        <p:spPr>
          <a:xfrm>
            <a:off x="219050" y="6289178"/>
            <a:ext cx="4440575" cy="369332"/>
          </a:xfrm>
          <a:prstGeom prst="rect">
            <a:avLst/>
          </a:prstGeom>
        </p:spPr>
        <p:txBody>
          <a:bodyPr wrap="none">
            <a:spAutoFit/>
          </a:bodyPr>
          <a:lstStyle/>
          <a:p>
            <a:r>
              <a:rPr lang="en-US" dirty="0"/>
              <a:t>https://github.com/cfragoas/Sama_simulator</a:t>
            </a:r>
          </a:p>
        </p:txBody>
      </p:sp>
      <p:pic>
        <p:nvPicPr>
          <p:cNvPr id="3" name="Picture 2"/>
          <p:cNvPicPr>
            <a:picLocks noChangeAspect="1"/>
          </p:cNvPicPr>
          <p:nvPr/>
        </p:nvPicPr>
        <p:blipFill>
          <a:blip r:embed="rId4"/>
          <a:stretch>
            <a:fillRect/>
          </a:stretch>
        </p:blipFill>
        <p:spPr>
          <a:xfrm>
            <a:off x="381937" y="996221"/>
            <a:ext cx="2057400" cy="3276600"/>
          </a:xfrm>
          <a:prstGeom prst="rect">
            <a:avLst/>
          </a:prstGeom>
        </p:spPr>
      </p:pic>
      <p:sp>
        <p:nvSpPr>
          <p:cNvPr id="13" name="Rectangle 12"/>
          <p:cNvSpPr/>
          <p:nvPr/>
        </p:nvSpPr>
        <p:spPr>
          <a:xfrm>
            <a:off x="107962" y="4086844"/>
            <a:ext cx="5943294" cy="369332"/>
          </a:xfrm>
          <a:prstGeom prst="rect">
            <a:avLst/>
          </a:prstGeom>
        </p:spPr>
        <p:txBody>
          <a:bodyPr wrap="none">
            <a:spAutoFit/>
          </a:bodyPr>
          <a:lstStyle/>
          <a:p>
            <a:r>
              <a:rPr lang="en-US" dirty="0"/>
              <a:t>Python based simulator for 5G Radio Access Networks (RANs)</a:t>
            </a:r>
          </a:p>
        </p:txBody>
      </p:sp>
    </p:spTree>
    <p:extLst>
      <p:ext uri="{BB962C8B-B14F-4D97-AF65-F5344CB8AC3E}">
        <p14:creationId xmlns:p14="http://schemas.microsoft.com/office/powerpoint/2010/main" val="14043786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62" y="639829"/>
            <a:ext cx="73136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181763" y="141573"/>
            <a:ext cx="8366714" cy="584775"/>
          </a:xfrm>
          <a:prstGeom prst="rect">
            <a:avLst/>
          </a:prstGeom>
        </p:spPr>
        <p:txBody>
          <a:bodyPr wrap="none">
            <a:spAutoFit/>
          </a:bodyPr>
          <a:lstStyle/>
          <a:p>
            <a:r>
              <a:rPr lang="en-US" sz="3200" dirty="0"/>
              <a:t>Multi-resolution network emulation-simulation...</a:t>
            </a:r>
          </a:p>
        </p:txBody>
      </p:sp>
      <p:sp>
        <p:nvSpPr>
          <p:cNvPr id="7" name="Rectangle 6"/>
          <p:cNvSpPr/>
          <p:nvPr/>
        </p:nvSpPr>
        <p:spPr>
          <a:xfrm>
            <a:off x="9627130" y="5950578"/>
            <a:ext cx="2487830" cy="215444"/>
          </a:xfrm>
          <a:prstGeom prst="rect">
            <a:avLst/>
          </a:prstGeom>
        </p:spPr>
        <p:txBody>
          <a:bodyPr wrap="square">
            <a:spAutoFit/>
          </a:bodyPr>
          <a:lstStyle/>
          <a:p>
            <a:r>
              <a:rPr lang="en-US" sz="800" dirty="0"/>
              <a:t>https://www.youtube.com/@AmelOline/videos</a:t>
            </a:r>
          </a:p>
        </p:txBody>
      </p:sp>
      <p:sp>
        <p:nvSpPr>
          <p:cNvPr id="8" name="Rectangle 7"/>
          <p:cNvSpPr/>
          <p:nvPr/>
        </p:nvSpPr>
        <p:spPr>
          <a:xfrm>
            <a:off x="10416325" y="5812079"/>
            <a:ext cx="1545230" cy="215444"/>
          </a:xfrm>
          <a:prstGeom prst="rect">
            <a:avLst/>
          </a:prstGeom>
        </p:spPr>
        <p:txBody>
          <a:bodyPr wrap="square">
            <a:spAutoFit/>
          </a:bodyPr>
          <a:lstStyle/>
          <a:p>
            <a:r>
              <a:rPr lang="en-US" sz="800" dirty="0"/>
              <a:t>https://github.com/siagianp</a:t>
            </a:r>
          </a:p>
        </p:txBody>
      </p:sp>
      <p:sp>
        <p:nvSpPr>
          <p:cNvPr id="9" name="Rectangle 8"/>
          <p:cNvSpPr/>
          <p:nvPr/>
        </p:nvSpPr>
        <p:spPr>
          <a:xfrm>
            <a:off x="8701490" y="6089078"/>
            <a:ext cx="3490509" cy="215444"/>
          </a:xfrm>
          <a:prstGeom prst="rect">
            <a:avLst/>
          </a:prstGeom>
        </p:spPr>
        <p:txBody>
          <a:bodyPr wrap="square">
            <a:spAutoFit/>
          </a:bodyPr>
          <a:lstStyle/>
          <a:p>
            <a:r>
              <a:rPr lang="en-US" sz="800" dirty="0"/>
              <a:t>https://github.com/amelcharolinesgn2/IoT_simulator-mqtt-NodeRed</a:t>
            </a:r>
          </a:p>
        </p:txBody>
      </p:sp>
      <p:sp>
        <p:nvSpPr>
          <p:cNvPr id="10" name="Rectangle 9"/>
          <p:cNvSpPr/>
          <p:nvPr/>
        </p:nvSpPr>
        <p:spPr>
          <a:xfrm>
            <a:off x="9109530" y="6227577"/>
            <a:ext cx="2746692" cy="338554"/>
          </a:xfrm>
          <a:prstGeom prst="rect">
            <a:avLst/>
          </a:prstGeom>
        </p:spPr>
        <p:txBody>
          <a:bodyPr wrap="square">
            <a:spAutoFit/>
          </a:bodyPr>
          <a:lstStyle/>
          <a:p>
            <a:r>
              <a:rPr lang="en-US" sz="800" dirty="0"/>
              <a:t>https://github.com/amelcharolinesgn2/Cloud-Infrastructures</a:t>
            </a:r>
          </a:p>
        </p:txBody>
      </p:sp>
      <p:sp>
        <p:nvSpPr>
          <p:cNvPr id="11" name="Rectangle 10"/>
          <p:cNvSpPr/>
          <p:nvPr/>
        </p:nvSpPr>
        <p:spPr>
          <a:xfrm>
            <a:off x="8605022" y="6342993"/>
            <a:ext cx="3286814" cy="338554"/>
          </a:xfrm>
          <a:prstGeom prst="rect">
            <a:avLst/>
          </a:prstGeom>
        </p:spPr>
        <p:txBody>
          <a:bodyPr wrap="square">
            <a:spAutoFit/>
          </a:bodyPr>
          <a:lstStyle/>
          <a:p>
            <a:r>
              <a:rPr lang="en-US" sz="800" dirty="0"/>
              <a:t>https://github.com/amelcharolinesgn2/ClouD-Infrastructure-SISKA-2025</a:t>
            </a:r>
          </a:p>
        </p:txBody>
      </p:sp>
      <p:sp>
        <p:nvSpPr>
          <p:cNvPr id="12" name="Rectangle 11"/>
          <p:cNvSpPr/>
          <p:nvPr/>
        </p:nvSpPr>
        <p:spPr>
          <a:xfrm>
            <a:off x="8416690" y="6473844"/>
            <a:ext cx="3775310" cy="215444"/>
          </a:xfrm>
          <a:prstGeom prst="rect">
            <a:avLst/>
          </a:prstGeom>
        </p:spPr>
        <p:txBody>
          <a:bodyPr wrap="square">
            <a:spAutoFit/>
          </a:bodyPr>
          <a:lstStyle/>
          <a:p>
            <a:r>
              <a:rPr lang="en-US" sz="800" dirty="0"/>
              <a:t>https://github.com/amelcharolinesgn2/Gyroscope-Sensor-Data-Accelerometer</a:t>
            </a:r>
          </a:p>
        </p:txBody>
      </p:sp>
      <p:sp>
        <p:nvSpPr>
          <p:cNvPr id="2" name="Rectangle 1"/>
          <p:cNvSpPr/>
          <p:nvPr/>
        </p:nvSpPr>
        <p:spPr>
          <a:xfrm>
            <a:off x="219050" y="6289178"/>
            <a:ext cx="2966261" cy="369332"/>
          </a:xfrm>
          <a:prstGeom prst="rect">
            <a:avLst/>
          </a:prstGeom>
        </p:spPr>
        <p:txBody>
          <a:bodyPr wrap="none">
            <a:spAutoFit/>
          </a:bodyPr>
          <a:lstStyle/>
          <a:p>
            <a:r>
              <a:rPr lang="en-US" dirty="0"/>
              <a:t>https://github.com/ITI/mrnes</a:t>
            </a:r>
          </a:p>
        </p:txBody>
      </p:sp>
      <p:pic>
        <p:nvPicPr>
          <p:cNvPr id="4" name="Picture 3"/>
          <p:cNvPicPr>
            <a:picLocks noChangeAspect="1"/>
          </p:cNvPicPr>
          <p:nvPr/>
        </p:nvPicPr>
        <p:blipFill>
          <a:blip r:embed="rId4"/>
          <a:stretch>
            <a:fillRect/>
          </a:stretch>
        </p:blipFill>
        <p:spPr>
          <a:xfrm>
            <a:off x="574679" y="1800489"/>
            <a:ext cx="4004716" cy="2043222"/>
          </a:xfrm>
          <a:prstGeom prst="rect">
            <a:avLst/>
          </a:prstGeom>
        </p:spPr>
      </p:pic>
      <p:pic>
        <p:nvPicPr>
          <p:cNvPr id="13" name="Picture 12"/>
          <p:cNvPicPr>
            <a:picLocks noChangeAspect="1"/>
          </p:cNvPicPr>
          <p:nvPr/>
        </p:nvPicPr>
        <p:blipFill>
          <a:blip r:embed="rId5"/>
          <a:stretch>
            <a:fillRect/>
          </a:stretch>
        </p:blipFill>
        <p:spPr>
          <a:xfrm>
            <a:off x="4601979" y="812866"/>
            <a:ext cx="7110647" cy="4018469"/>
          </a:xfrm>
          <a:prstGeom prst="rect">
            <a:avLst/>
          </a:prstGeom>
        </p:spPr>
      </p:pic>
    </p:spTree>
    <p:extLst>
      <p:ext uri="{BB962C8B-B14F-4D97-AF65-F5344CB8AC3E}">
        <p14:creationId xmlns:p14="http://schemas.microsoft.com/office/powerpoint/2010/main" val="14082562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982" y="1217831"/>
            <a:ext cx="73136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323982" y="207188"/>
            <a:ext cx="7703063" cy="1077218"/>
          </a:xfrm>
          <a:prstGeom prst="rect">
            <a:avLst/>
          </a:prstGeom>
        </p:spPr>
        <p:txBody>
          <a:bodyPr wrap="square">
            <a:spAutoFit/>
          </a:bodyPr>
          <a:lstStyle/>
          <a:p>
            <a:r>
              <a:rPr lang="en-US" sz="3200" dirty="0"/>
              <a:t>6G Simulation Platform: From the Physical-layer to Networking with RIS...</a:t>
            </a:r>
          </a:p>
        </p:txBody>
      </p:sp>
      <p:sp>
        <p:nvSpPr>
          <p:cNvPr id="7" name="Rectangle 6"/>
          <p:cNvSpPr/>
          <p:nvPr/>
        </p:nvSpPr>
        <p:spPr>
          <a:xfrm>
            <a:off x="9627130" y="5950578"/>
            <a:ext cx="2487830" cy="215444"/>
          </a:xfrm>
          <a:prstGeom prst="rect">
            <a:avLst/>
          </a:prstGeom>
        </p:spPr>
        <p:txBody>
          <a:bodyPr wrap="square">
            <a:spAutoFit/>
          </a:bodyPr>
          <a:lstStyle/>
          <a:p>
            <a:r>
              <a:rPr lang="en-US" sz="800" dirty="0"/>
              <a:t>https://www.youtube.com/@AmelOline/videos</a:t>
            </a:r>
          </a:p>
        </p:txBody>
      </p:sp>
      <p:sp>
        <p:nvSpPr>
          <p:cNvPr id="8" name="Rectangle 7"/>
          <p:cNvSpPr/>
          <p:nvPr/>
        </p:nvSpPr>
        <p:spPr>
          <a:xfrm>
            <a:off x="10416325" y="5812079"/>
            <a:ext cx="1545230" cy="215444"/>
          </a:xfrm>
          <a:prstGeom prst="rect">
            <a:avLst/>
          </a:prstGeom>
        </p:spPr>
        <p:txBody>
          <a:bodyPr wrap="square">
            <a:spAutoFit/>
          </a:bodyPr>
          <a:lstStyle/>
          <a:p>
            <a:r>
              <a:rPr lang="en-US" sz="800" dirty="0"/>
              <a:t>https://github.com/siagianp</a:t>
            </a:r>
          </a:p>
        </p:txBody>
      </p:sp>
      <p:sp>
        <p:nvSpPr>
          <p:cNvPr id="9" name="Rectangle 8"/>
          <p:cNvSpPr/>
          <p:nvPr/>
        </p:nvSpPr>
        <p:spPr>
          <a:xfrm>
            <a:off x="8701490" y="6089078"/>
            <a:ext cx="3490509" cy="215444"/>
          </a:xfrm>
          <a:prstGeom prst="rect">
            <a:avLst/>
          </a:prstGeom>
        </p:spPr>
        <p:txBody>
          <a:bodyPr wrap="square">
            <a:spAutoFit/>
          </a:bodyPr>
          <a:lstStyle/>
          <a:p>
            <a:r>
              <a:rPr lang="en-US" sz="800" dirty="0"/>
              <a:t>https://github.com/amelcharolinesgn2/IoT_simulator-mqtt-NodeRed</a:t>
            </a:r>
          </a:p>
        </p:txBody>
      </p:sp>
      <p:sp>
        <p:nvSpPr>
          <p:cNvPr id="10" name="Rectangle 9"/>
          <p:cNvSpPr/>
          <p:nvPr/>
        </p:nvSpPr>
        <p:spPr>
          <a:xfrm>
            <a:off x="9109530" y="6227577"/>
            <a:ext cx="2746692" cy="338554"/>
          </a:xfrm>
          <a:prstGeom prst="rect">
            <a:avLst/>
          </a:prstGeom>
        </p:spPr>
        <p:txBody>
          <a:bodyPr wrap="square">
            <a:spAutoFit/>
          </a:bodyPr>
          <a:lstStyle/>
          <a:p>
            <a:r>
              <a:rPr lang="en-US" sz="800" dirty="0"/>
              <a:t>https://github.com/amelcharolinesgn2/Cloud-Infrastructures</a:t>
            </a:r>
          </a:p>
        </p:txBody>
      </p:sp>
      <p:sp>
        <p:nvSpPr>
          <p:cNvPr id="11" name="Rectangle 10"/>
          <p:cNvSpPr/>
          <p:nvPr/>
        </p:nvSpPr>
        <p:spPr>
          <a:xfrm>
            <a:off x="8605022" y="6342993"/>
            <a:ext cx="3286814" cy="338554"/>
          </a:xfrm>
          <a:prstGeom prst="rect">
            <a:avLst/>
          </a:prstGeom>
        </p:spPr>
        <p:txBody>
          <a:bodyPr wrap="square">
            <a:spAutoFit/>
          </a:bodyPr>
          <a:lstStyle/>
          <a:p>
            <a:r>
              <a:rPr lang="en-US" sz="800" dirty="0"/>
              <a:t>https://github.com/amelcharolinesgn2/ClouD-Infrastructure-SISKA-2025</a:t>
            </a:r>
          </a:p>
        </p:txBody>
      </p:sp>
      <p:sp>
        <p:nvSpPr>
          <p:cNvPr id="12" name="Rectangle 11"/>
          <p:cNvSpPr/>
          <p:nvPr/>
        </p:nvSpPr>
        <p:spPr>
          <a:xfrm>
            <a:off x="8416690" y="6473844"/>
            <a:ext cx="3775310" cy="215444"/>
          </a:xfrm>
          <a:prstGeom prst="rect">
            <a:avLst/>
          </a:prstGeom>
        </p:spPr>
        <p:txBody>
          <a:bodyPr wrap="square">
            <a:spAutoFit/>
          </a:bodyPr>
          <a:lstStyle/>
          <a:p>
            <a:r>
              <a:rPr lang="en-US" sz="800" dirty="0"/>
              <a:t>https://github.com/amelcharolinesgn2/Gyroscope-Sensor-Data-Accelerometer</a:t>
            </a:r>
          </a:p>
        </p:txBody>
      </p:sp>
      <p:sp>
        <p:nvSpPr>
          <p:cNvPr id="2" name="Rectangle 1"/>
          <p:cNvSpPr/>
          <p:nvPr/>
        </p:nvSpPr>
        <p:spPr>
          <a:xfrm>
            <a:off x="219050" y="6289178"/>
            <a:ext cx="5538376" cy="369332"/>
          </a:xfrm>
          <a:prstGeom prst="rect">
            <a:avLst/>
          </a:prstGeom>
        </p:spPr>
        <p:txBody>
          <a:bodyPr wrap="none">
            <a:spAutoFit/>
          </a:bodyPr>
          <a:lstStyle/>
          <a:p>
            <a:r>
              <a:rPr lang="en-US" dirty="0"/>
              <a:t>https://github.com/alexpapad95/6G-simulation-platform</a:t>
            </a:r>
          </a:p>
        </p:txBody>
      </p:sp>
      <p:sp>
        <p:nvSpPr>
          <p:cNvPr id="3" name="Rectangle 2"/>
          <p:cNvSpPr/>
          <p:nvPr/>
        </p:nvSpPr>
        <p:spPr>
          <a:xfrm>
            <a:off x="219050" y="1670367"/>
            <a:ext cx="2531527" cy="369332"/>
          </a:xfrm>
          <a:prstGeom prst="rect">
            <a:avLst/>
          </a:prstGeom>
        </p:spPr>
        <p:txBody>
          <a:bodyPr wrap="none">
            <a:spAutoFit/>
          </a:bodyPr>
          <a:lstStyle/>
          <a:p>
            <a:r>
              <a:rPr lang="en-US" dirty="0"/>
              <a:t>Physical Layer Simulation</a:t>
            </a:r>
          </a:p>
        </p:txBody>
      </p:sp>
      <p:pic>
        <p:nvPicPr>
          <p:cNvPr id="13" name="Picture 12"/>
          <p:cNvPicPr>
            <a:picLocks noChangeAspect="1"/>
          </p:cNvPicPr>
          <p:nvPr/>
        </p:nvPicPr>
        <p:blipFill>
          <a:blip r:embed="rId4"/>
          <a:stretch>
            <a:fillRect/>
          </a:stretch>
        </p:blipFill>
        <p:spPr>
          <a:xfrm>
            <a:off x="323982" y="2188333"/>
            <a:ext cx="3303379" cy="3303379"/>
          </a:xfrm>
          <a:prstGeom prst="rect">
            <a:avLst/>
          </a:prstGeom>
        </p:spPr>
      </p:pic>
    </p:spTree>
    <p:extLst>
      <p:ext uri="{BB962C8B-B14F-4D97-AF65-F5344CB8AC3E}">
        <p14:creationId xmlns:p14="http://schemas.microsoft.com/office/powerpoint/2010/main" val="32609201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Contoh</a:t>
            </a:r>
            <a:r>
              <a:rPr lang="en-US" dirty="0" smtClean="0"/>
              <a:t> Paper:</a:t>
            </a:r>
            <a:endParaRPr lang="en-US" dirty="0"/>
          </a:p>
        </p:txBody>
      </p:sp>
      <p:sp>
        <p:nvSpPr>
          <p:cNvPr id="3" name="Content Placeholder 2"/>
          <p:cNvSpPr>
            <a:spLocks noGrp="1"/>
          </p:cNvSpPr>
          <p:nvPr>
            <p:ph idx="1"/>
          </p:nvPr>
        </p:nvSpPr>
        <p:spPr/>
        <p:txBody>
          <a:bodyPr/>
          <a:lstStyle/>
          <a:p>
            <a:r>
              <a:rPr lang="en-US" dirty="0"/>
              <a:t>A Simulator for FANETs Using 5G Vehicle-to-Everything Communications and Named-Data </a:t>
            </a:r>
            <a:r>
              <a:rPr lang="en-US" dirty="0"/>
              <a:t>Networking https://arxiv.org/html/2510.13823v1</a:t>
            </a:r>
            <a:endParaRPr lang="en-US" dirty="0"/>
          </a:p>
          <a:p>
            <a:endParaRPr lang="en-US" dirty="0"/>
          </a:p>
        </p:txBody>
      </p:sp>
    </p:spTree>
    <p:extLst>
      <p:ext uri="{BB962C8B-B14F-4D97-AF65-F5344CB8AC3E}">
        <p14:creationId xmlns:p14="http://schemas.microsoft.com/office/powerpoint/2010/main" val="9743315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1635" y="2443307"/>
            <a:ext cx="8250383" cy="1325563"/>
          </a:xfrm>
        </p:spPr>
        <p:txBody>
          <a:bodyPr/>
          <a:lstStyle/>
          <a:p>
            <a:r>
              <a:rPr lang="en-US" dirty="0" err="1" smtClean="0">
                <a:solidFill>
                  <a:srgbClr val="FF0000"/>
                </a:solidFill>
              </a:rPr>
              <a:t>Langkah</a:t>
            </a:r>
            <a:r>
              <a:rPr lang="en-US" dirty="0" smtClean="0"/>
              <a:t> </a:t>
            </a:r>
            <a:r>
              <a:rPr lang="en-US" dirty="0" smtClean="0">
                <a:solidFill>
                  <a:schemeClr val="tx2">
                    <a:lumMod val="40000"/>
                    <a:lumOff val="60000"/>
                  </a:schemeClr>
                </a:solidFill>
              </a:rPr>
              <a:t>yang</a:t>
            </a:r>
            <a:r>
              <a:rPr lang="en-US" dirty="0" smtClean="0"/>
              <a:t> </a:t>
            </a:r>
            <a:r>
              <a:rPr lang="en-US" dirty="0" err="1" smtClean="0">
                <a:solidFill>
                  <a:schemeClr val="accent1">
                    <a:lumMod val="40000"/>
                    <a:lumOff val="60000"/>
                  </a:schemeClr>
                </a:solidFill>
              </a:rPr>
              <a:t>akan</a:t>
            </a:r>
            <a:r>
              <a:rPr lang="en-US" dirty="0" smtClean="0"/>
              <a:t> </a:t>
            </a:r>
            <a:r>
              <a:rPr lang="en-US" b="1" dirty="0" err="1" smtClean="0">
                <a:solidFill>
                  <a:srgbClr val="002060"/>
                </a:solidFill>
              </a:rPr>
              <a:t>dilakukan</a:t>
            </a:r>
            <a:r>
              <a:rPr lang="en-US" dirty="0" smtClean="0"/>
              <a:t>…..</a:t>
            </a:r>
            <a:endParaRPr lang="en-US" dirty="0"/>
          </a:p>
        </p:txBody>
      </p:sp>
    </p:spTree>
    <p:extLst>
      <p:ext uri="{BB962C8B-B14F-4D97-AF65-F5344CB8AC3E}">
        <p14:creationId xmlns:p14="http://schemas.microsoft.com/office/powerpoint/2010/main" val="4272587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Up-Down Arrow 19"/>
          <p:cNvSpPr/>
          <p:nvPr/>
        </p:nvSpPr>
        <p:spPr>
          <a:xfrm rot="5400000">
            <a:off x="5645227" y="202881"/>
            <a:ext cx="956047" cy="669534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5924" y="197699"/>
            <a:ext cx="10515600" cy="394729"/>
          </a:xfrm>
        </p:spPr>
        <p:txBody>
          <a:bodyPr>
            <a:normAutofit fontScale="90000"/>
          </a:bodyPr>
          <a:lstStyle/>
          <a:p>
            <a:r>
              <a:rPr lang="en-US" dirty="0" smtClean="0"/>
              <a:t>Project ???? &gt;&gt;&gt;</a:t>
            </a:r>
            <a:endParaRPr lang="en-US" dirty="0"/>
          </a:p>
        </p:txBody>
      </p:sp>
      <p:sp>
        <p:nvSpPr>
          <p:cNvPr id="3" name="Content Placeholder 2"/>
          <p:cNvSpPr>
            <a:spLocks noGrp="1"/>
          </p:cNvSpPr>
          <p:nvPr>
            <p:ph idx="1"/>
          </p:nvPr>
        </p:nvSpPr>
        <p:spPr>
          <a:xfrm>
            <a:off x="812441" y="535152"/>
            <a:ext cx="10515600" cy="595603"/>
          </a:xfrm>
        </p:spPr>
        <p:txBody>
          <a:bodyPr/>
          <a:lstStyle/>
          <a:p>
            <a:r>
              <a:rPr lang="en-US" dirty="0" smtClean="0"/>
              <a:t>Summary :  Paper reference and Run a </a:t>
            </a:r>
            <a:r>
              <a:rPr lang="en-US" dirty="0" err="1" smtClean="0"/>
              <a:t>Github</a:t>
            </a:r>
            <a:endParaRPr lang="en-US" dirty="0" smtClean="0"/>
          </a:p>
          <a:p>
            <a:pPr marL="0" indent="0">
              <a:buNone/>
            </a:pPr>
            <a:endParaRPr lang="en-US" dirty="0"/>
          </a:p>
        </p:txBody>
      </p:sp>
      <p:sp>
        <p:nvSpPr>
          <p:cNvPr id="7" name="Content Placeholder 2"/>
          <p:cNvSpPr txBox="1">
            <a:spLocks/>
          </p:cNvSpPr>
          <p:nvPr/>
        </p:nvSpPr>
        <p:spPr>
          <a:xfrm>
            <a:off x="1162411" y="1084428"/>
            <a:ext cx="4789868" cy="595603"/>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smtClean="0"/>
              <a:t>Title Paper 	</a:t>
            </a:r>
            <a:r>
              <a:rPr lang="en-US" dirty="0"/>
              <a:t>:  </a:t>
            </a:r>
            <a:r>
              <a:rPr lang="en-US" dirty="0" err="1"/>
              <a:t>IoT</a:t>
            </a:r>
            <a:r>
              <a:rPr lang="en-US" dirty="0"/>
              <a:t> Enhanced Deep Water Culture Hydroponic System for Optimizing Chinese Celery Yield and Economic </a:t>
            </a:r>
            <a:r>
              <a:rPr lang="en-US" dirty="0" smtClean="0"/>
              <a:t>Evaluation</a:t>
            </a:r>
          </a:p>
          <a:p>
            <a:pPr>
              <a:buFont typeface="Wingdings" panose="05000000000000000000" pitchFamily="2" charset="2"/>
              <a:buChar char="Ø"/>
            </a:pPr>
            <a:r>
              <a:rPr lang="en-US" dirty="0" smtClean="0"/>
              <a:t>Link		:</a:t>
            </a:r>
          </a:p>
          <a:p>
            <a:pPr>
              <a:buFont typeface="Wingdings" panose="05000000000000000000" pitchFamily="2" charset="2"/>
              <a:buChar char="Ø"/>
            </a:pPr>
            <a:endParaRPr lang="en-US" dirty="0"/>
          </a:p>
        </p:txBody>
      </p:sp>
      <p:sp>
        <p:nvSpPr>
          <p:cNvPr id="8" name="Content Placeholder 2"/>
          <p:cNvSpPr txBox="1">
            <a:spLocks/>
          </p:cNvSpPr>
          <p:nvPr/>
        </p:nvSpPr>
        <p:spPr>
          <a:xfrm>
            <a:off x="1162411" y="1811996"/>
            <a:ext cx="4403502" cy="455022"/>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ü"/>
            </a:pPr>
            <a:r>
              <a:rPr lang="en-US" sz="4000" dirty="0" smtClean="0">
                <a:solidFill>
                  <a:schemeClr val="accent5">
                    <a:lumMod val="75000"/>
                  </a:schemeClr>
                </a:solidFill>
              </a:rPr>
              <a:t>Dari </a:t>
            </a:r>
            <a:r>
              <a:rPr lang="en-US" sz="4000" dirty="0" err="1" smtClean="0">
                <a:solidFill>
                  <a:schemeClr val="accent5">
                    <a:lumMod val="75000"/>
                  </a:schemeClr>
                </a:solidFill>
              </a:rPr>
              <a:t>judul</a:t>
            </a:r>
            <a:r>
              <a:rPr lang="en-US" sz="4000" dirty="0" smtClean="0">
                <a:solidFill>
                  <a:schemeClr val="accent5">
                    <a:lumMod val="75000"/>
                  </a:schemeClr>
                </a:solidFill>
              </a:rPr>
              <a:t> </a:t>
            </a:r>
            <a:r>
              <a:rPr lang="en-US" sz="4000" dirty="0" err="1" smtClean="0">
                <a:solidFill>
                  <a:schemeClr val="accent5">
                    <a:lumMod val="75000"/>
                  </a:schemeClr>
                </a:solidFill>
              </a:rPr>
              <a:t>tersebut</a:t>
            </a:r>
            <a:r>
              <a:rPr lang="en-US" sz="4000" dirty="0" smtClean="0">
                <a:solidFill>
                  <a:schemeClr val="accent5">
                    <a:lumMod val="75000"/>
                  </a:schemeClr>
                </a:solidFill>
              </a:rPr>
              <a:t>. </a:t>
            </a:r>
            <a:r>
              <a:rPr lang="en-US" sz="4000" dirty="0" err="1" smtClean="0">
                <a:solidFill>
                  <a:schemeClr val="accent5">
                    <a:lumMod val="75000"/>
                  </a:schemeClr>
                </a:solidFill>
              </a:rPr>
              <a:t>Uraikan</a:t>
            </a:r>
            <a:r>
              <a:rPr lang="en-US" sz="4000" dirty="0" smtClean="0">
                <a:solidFill>
                  <a:schemeClr val="accent5">
                    <a:lumMod val="75000"/>
                  </a:schemeClr>
                </a:solidFill>
              </a:rPr>
              <a:t> </a:t>
            </a:r>
            <a:r>
              <a:rPr lang="en-US" sz="4000" dirty="0" err="1" smtClean="0">
                <a:solidFill>
                  <a:schemeClr val="accent5">
                    <a:lumMod val="75000"/>
                  </a:schemeClr>
                </a:solidFill>
              </a:rPr>
              <a:t>Rumusan</a:t>
            </a:r>
            <a:r>
              <a:rPr lang="en-US" sz="4000" dirty="0" smtClean="0">
                <a:solidFill>
                  <a:schemeClr val="accent5">
                    <a:lumMod val="75000"/>
                  </a:schemeClr>
                </a:solidFill>
              </a:rPr>
              <a:t> </a:t>
            </a:r>
            <a:r>
              <a:rPr lang="en-US" sz="4000" dirty="0" err="1" smtClean="0">
                <a:solidFill>
                  <a:schemeClr val="accent5">
                    <a:lumMod val="75000"/>
                  </a:schemeClr>
                </a:solidFill>
              </a:rPr>
              <a:t>masalah</a:t>
            </a:r>
            <a:r>
              <a:rPr lang="en-US" sz="4000" dirty="0" smtClean="0">
                <a:solidFill>
                  <a:schemeClr val="accent5">
                    <a:lumMod val="75000"/>
                  </a:schemeClr>
                </a:solidFill>
              </a:rPr>
              <a:t>, </a:t>
            </a:r>
            <a:r>
              <a:rPr lang="en-US" sz="4000" dirty="0" err="1" smtClean="0">
                <a:solidFill>
                  <a:schemeClr val="accent5">
                    <a:lumMod val="75000"/>
                  </a:schemeClr>
                </a:solidFill>
              </a:rPr>
              <a:t>tujuan</a:t>
            </a:r>
            <a:r>
              <a:rPr lang="en-US" sz="4000" dirty="0" smtClean="0">
                <a:solidFill>
                  <a:schemeClr val="accent5">
                    <a:lumMod val="75000"/>
                  </a:schemeClr>
                </a:solidFill>
              </a:rPr>
              <a:t>, </a:t>
            </a:r>
            <a:r>
              <a:rPr lang="en-US" sz="4000" dirty="0" err="1" smtClean="0">
                <a:solidFill>
                  <a:schemeClr val="accent5">
                    <a:lumMod val="75000"/>
                  </a:schemeClr>
                </a:solidFill>
              </a:rPr>
              <a:t>Langkah-langkah</a:t>
            </a:r>
            <a:r>
              <a:rPr lang="en-US" sz="4000" dirty="0" smtClean="0">
                <a:solidFill>
                  <a:schemeClr val="accent5">
                    <a:lumMod val="75000"/>
                  </a:schemeClr>
                </a:solidFill>
              </a:rPr>
              <a:t> yang </a:t>
            </a:r>
            <a:r>
              <a:rPr lang="en-US" sz="4000" dirty="0" err="1" smtClean="0">
                <a:solidFill>
                  <a:schemeClr val="accent5">
                    <a:lumMod val="75000"/>
                  </a:schemeClr>
                </a:solidFill>
              </a:rPr>
              <a:t>dilakukan</a:t>
            </a:r>
            <a:r>
              <a:rPr lang="en-US" sz="4000" dirty="0" smtClean="0">
                <a:solidFill>
                  <a:schemeClr val="accent5">
                    <a:lumMod val="75000"/>
                  </a:schemeClr>
                </a:solidFill>
              </a:rPr>
              <a:t>, </a:t>
            </a:r>
            <a:r>
              <a:rPr lang="en-US" sz="4000" dirty="0" err="1" smtClean="0">
                <a:solidFill>
                  <a:schemeClr val="accent5">
                    <a:lumMod val="75000"/>
                  </a:schemeClr>
                </a:solidFill>
              </a:rPr>
              <a:t>Tahapan</a:t>
            </a:r>
            <a:r>
              <a:rPr lang="en-US" sz="4000" dirty="0" smtClean="0">
                <a:solidFill>
                  <a:schemeClr val="accent5">
                    <a:lumMod val="75000"/>
                  </a:schemeClr>
                </a:solidFill>
              </a:rPr>
              <a:t> </a:t>
            </a:r>
            <a:r>
              <a:rPr lang="en-US" sz="4000" dirty="0" err="1" smtClean="0">
                <a:solidFill>
                  <a:schemeClr val="accent5">
                    <a:lumMod val="75000"/>
                  </a:schemeClr>
                </a:solidFill>
              </a:rPr>
              <a:t>penelitian</a:t>
            </a:r>
            <a:r>
              <a:rPr lang="en-US" sz="4000" dirty="0" smtClean="0">
                <a:solidFill>
                  <a:schemeClr val="accent5">
                    <a:lumMod val="75000"/>
                  </a:schemeClr>
                </a:solidFill>
              </a:rPr>
              <a:t>, </a:t>
            </a:r>
            <a:r>
              <a:rPr lang="en-US" sz="4000" dirty="0" err="1" smtClean="0">
                <a:solidFill>
                  <a:schemeClr val="accent5">
                    <a:lumMod val="75000"/>
                  </a:schemeClr>
                </a:solidFill>
              </a:rPr>
              <a:t>Analisa</a:t>
            </a:r>
            <a:r>
              <a:rPr lang="en-US" sz="4000" dirty="0" smtClean="0">
                <a:solidFill>
                  <a:schemeClr val="accent5">
                    <a:lumMod val="75000"/>
                  </a:schemeClr>
                </a:solidFill>
              </a:rPr>
              <a:t> </a:t>
            </a:r>
            <a:r>
              <a:rPr lang="en-US" sz="4000" dirty="0" err="1" smtClean="0">
                <a:solidFill>
                  <a:schemeClr val="accent5">
                    <a:lumMod val="75000"/>
                  </a:schemeClr>
                </a:solidFill>
              </a:rPr>
              <a:t>hasil</a:t>
            </a:r>
            <a:r>
              <a:rPr lang="en-US" sz="4000" dirty="0" smtClean="0">
                <a:solidFill>
                  <a:schemeClr val="accent5">
                    <a:lumMod val="75000"/>
                  </a:schemeClr>
                </a:solidFill>
              </a:rPr>
              <a:t> </a:t>
            </a:r>
            <a:r>
              <a:rPr lang="en-US" sz="4000" dirty="0" err="1" smtClean="0">
                <a:solidFill>
                  <a:schemeClr val="accent5">
                    <a:lumMod val="75000"/>
                  </a:schemeClr>
                </a:solidFill>
              </a:rPr>
              <a:t>penelitian</a:t>
            </a:r>
            <a:r>
              <a:rPr lang="en-US" sz="4000" dirty="0" smtClean="0">
                <a:solidFill>
                  <a:schemeClr val="accent5">
                    <a:lumMod val="75000"/>
                  </a:schemeClr>
                </a:solidFill>
              </a:rPr>
              <a:t>, research Gab, </a:t>
            </a:r>
            <a:r>
              <a:rPr lang="en-US" sz="4000" dirty="0" err="1" smtClean="0">
                <a:solidFill>
                  <a:schemeClr val="accent5">
                    <a:lumMod val="75000"/>
                  </a:schemeClr>
                </a:solidFill>
              </a:rPr>
              <a:t>Relefansi</a:t>
            </a:r>
            <a:r>
              <a:rPr lang="en-US" sz="4000" dirty="0" smtClean="0">
                <a:solidFill>
                  <a:schemeClr val="accent5">
                    <a:lumMod val="75000"/>
                  </a:schemeClr>
                </a:solidFill>
              </a:rPr>
              <a:t> </a:t>
            </a:r>
            <a:r>
              <a:rPr lang="en-US" sz="4000" dirty="0" err="1" smtClean="0">
                <a:solidFill>
                  <a:schemeClr val="accent5">
                    <a:lumMod val="75000"/>
                  </a:schemeClr>
                </a:solidFill>
              </a:rPr>
              <a:t>teori</a:t>
            </a:r>
            <a:r>
              <a:rPr lang="en-US" sz="4000" dirty="0" smtClean="0">
                <a:solidFill>
                  <a:schemeClr val="accent5">
                    <a:lumMod val="75000"/>
                  </a:schemeClr>
                </a:solidFill>
              </a:rPr>
              <a:t> yang </a:t>
            </a:r>
            <a:r>
              <a:rPr lang="en-US" sz="4000" dirty="0" err="1" smtClean="0">
                <a:solidFill>
                  <a:schemeClr val="accent5">
                    <a:lumMod val="75000"/>
                  </a:schemeClr>
                </a:solidFill>
              </a:rPr>
              <a:t>digunakan</a:t>
            </a:r>
            <a:r>
              <a:rPr lang="en-US" sz="4000" dirty="0" smtClean="0">
                <a:solidFill>
                  <a:schemeClr val="accent5">
                    <a:lumMod val="75000"/>
                  </a:schemeClr>
                </a:solidFill>
              </a:rPr>
              <a:t>, </a:t>
            </a:r>
            <a:r>
              <a:rPr lang="en-US" sz="4000" dirty="0" err="1" smtClean="0">
                <a:solidFill>
                  <a:schemeClr val="accent5">
                    <a:lumMod val="75000"/>
                  </a:schemeClr>
                </a:solidFill>
              </a:rPr>
              <a:t>Github</a:t>
            </a:r>
            <a:r>
              <a:rPr lang="en-US" sz="4000" dirty="0" smtClean="0">
                <a:solidFill>
                  <a:schemeClr val="accent5">
                    <a:lumMod val="75000"/>
                  </a:schemeClr>
                </a:solidFill>
              </a:rPr>
              <a:t> </a:t>
            </a:r>
            <a:r>
              <a:rPr lang="en-US" sz="4000" dirty="0" err="1" smtClean="0">
                <a:solidFill>
                  <a:schemeClr val="accent5">
                    <a:lumMod val="75000"/>
                  </a:schemeClr>
                </a:solidFill>
              </a:rPr>
              <a:t>nya</a:t>
            </a:r>
            <a:endParaRPr lang="en-US" sz="4000" dirty="0" smtClean="0">
              <a:solidFill>
                <a:schemeClr val="accent5">
                  <a:lumMod val="75000"/>
                </a:schemeClr>
              </a:solidFill>
            </a:endParaRPr>
          </a:p>
        </p:txBody>
      </p:sp>
      <p:sp>
        <p:nvSpPr>
          <p:cNvPr id="9" name="Content Placeholder 2"/>
          <p:cNvSpPr txBox="1">
            <a:spLocks/>
          </p:cNvSpPr>
          <p:nvPr/>
        </p:nvSpPr>
        <p:spPr>
          <a:xfrm>
            <a:off x="5952279" y="1084428"/>
            <a:ext cx="4789868" cy="595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100" dirty="0" err="1" smtClean="0"/>
              <a:t>Github</a:t>
            </a:r>
            <a:r>
              <a:rPr lang="en-US" sz="1100" dirty="0" smtClean="0"/>
              <a:t> : </a:t>
            </a:r>
            <a:r>
              <a:rPr lang="en-US" sz="1100" dirty="0" err="1" smtClean="0"/>
              <a:t>IoT</a:t>
            </a:r>
            <a:r>
              <a:rPr lang="en-US" sz="1100" dirty="0" smtClean="0"/>
              <a:t> </a:t>
            </a:r>
            <a:r>
              <a:rPr lang="en-US" sz="1100" dirty="0"/>
              <a:t>Enhanced Deep Water Culture Hydroponic System for Optimizing Chinese Celery Yield and Economic </a:t>
            </a:r>
            <a:r>
              <a:rPr lang="en-US" sz="1100" dirty="0" smtClean="0"/>
              <a:t>Evaluation</a:t>
            </a:r>
          </a:p>
          <a:p>
            <a:pPr>
              <a:buFont typeface="Wingdings" panose="05000000000000000000" pitchFamily="2" charset="2"/>
              <a:buChar char="Ø"/>
            </a:pPr>
            <a:r>
              <a:rPr lang="en-US" sz="1100" dirty="0" smtClean="0"/>
              <a:t>Link		:</a:t>
            </a:r>
          </a:p>
          <a:p>
            <a:pPr>
              <a:buFont typeface="Wingdings" panose="05000000000000000000" pitchFamily="2" charset="2"/>
              <a:buChar char="ü"/>
            </a:pPr>
            <a:r>
              <a:rPr lang="en-US" sz="1100" dirty="0" err="1" smtClean="0">
                <a:solidFill>
                  <a:schemeClr val="accent5">
                    <a:lumMod val="75000"/>
                  </a:schemeClr>
                </a:solidFill>
              </a:rPr>
              <a:t>Langkah</a:t>
            </a:r>
            <a:r>
              <a:rPr lang="en-US" sz="1100" dirty="0" smtClean="0">
                <a:solidFill>
                  <a:schemeClr val="accent5">
                    <a:lumMod val="75000"/>
                  </a:schemeClr>
                </a:solidFill>
              </a:rPr>
              <a:t> </a:t>
            </a:r>
            <a:r>
              <a:rPr lang="en-US" sz="1100" dirty="0" err="1" smtClean="0">
                <a:solidFill>
                  <a:schemeClr val="accent5">
                    <a:lumMod val="75000"/>
                  </a:schemeClr>
                </a:solidFill>
              </a:rPr>
              <a:t>Langkah</a:t>
            </a:r>
            <a:r>
              <a:rPr lang="en-US" sz="1100" dirty="0" smtClean="0">
                <a:solidFill>
                  <a:schemeClr val="accent5">
                    <a:lumMod val="75000"/>
                  </a:schemeClr>
                </a:solidFill>
              </a:rPr>
              <a:t> </a:t>
            </a:r>
            <a:r>
              <a:rPr lang="en-US" sz="1100" dirty="0" err="1" smtClean="0">
                <a:solidFill>
                  <a:schemeClr val="accent5">
                    <a:lumMod val="75000"/>
                  </a:schemeClr>
                </a:solidFill>
              </a:rPr>
              <a:t>Menjalankan</a:t>
            </a:r>
            <a:endParaRPr lang="en-US" sz="1100" dirty="0" smtClean="0">
              <a:solidFill>
                <a:schemeClr val="accent5">
                  <a:lumMod val="75000"/>
                </a:schemeClr>
              </a:solidFill>
            </a:endParaRPr>
          </a:p>
          <a:p>
            <a:pPr>
              <a:buFont typeface="Wingdings" panose="05000000000000000000" pitchFamily="2" charset="2"/>
              <a:buChar char="Ø"/>
            </a:pPr>
            <a:endParaRPr lang="en-US" sz="1100" dirty="0"/>
          </a:p>
        </p:txBody>
      </p:sp>
      <p:sp>
        <p:nvSpPr>
          <p:cNvPr id="10" name="Rectangle 9"/>
          <p:cNvSpPr/>
          <p:nvPr/>
        </p:nvSpPr>
        <p:spPr>
          <a:xfrm>
            <a:off x="1162411" y="929882"/>
            <a:ext cx="4510826" cy="133713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p:cNvSpPr/>
          <p:nvPr/>
        </p:nvSpPr>
        <p:spPr>
          <a:xfrm>
            <a:off x="5905593" y="929882"/>
            <a:ext cx="4510826" cy="119748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Down Arrow 11"/>
          <p:cNvSpPr/>
          <p:nvPr/>
        </p:nvSpPr>
        <p:spPr>
          <a:xfrm>
            <a:off x="3221958" y="2261826"/>
            <a:ext cx="142204" cy="325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8089903" y="2134154"/>
            <a:ext cx="142204" cy="3253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Multidocument 13"/>
          <p:cNvSpPr/>
          <p:nvPr/>
        </p:nvSpPr>
        <p:spPr>
          <a:xfrm>
            <a:off x="2907877" y="2601675"/>
            <a:ext cx="770366" cy="47085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Document 15"/>
          <p:cNvSpPr/>
          <p:nvPr/>
        </p:nvSpPr>
        <p:spPr>
          <a:xfrm>
            <a:off x="7846923" y="2474994"/>
            <a:ext cx="759853" cy="55175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p:cNvSpPr txBox="1">
            <a:spLocks/>
          </p:cNvSpPr>
          <p:nvPr/>
        </p:nvSpPr>
        <p:spPr>
          <a:xfrm>
            <a:off x="3678243" y="2571726"/>
            <a:ext cx="1161280" cy="5956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smtClean="0"/>
              <a:t>Docx</a:t>
            </a:r>
            <a:endParaRPr lang="en-US" dirty="0"/>
          </a:p>
        </p:txBody>
      </p:sp>
      <p:sp>
        <p:nvSpPr>
          <p:cNvPr id="18" name="Content Placeholder 2"/>
          <p:cNvSpPr txBox="1">
            <a:spLocks/>
          </p:cNvSpPr>
          <p:nvPr/>
        </p:nvSpPr>
        <p:spPr>
          <a:xfrm>
            <a:off x="8606776" y="2571726"/>
            <a:ext cx="1583729" cy="59560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smtClean="0"/>
              <a:t>Docx</a:t>
            </a:r>
            <a:r>
              <a:rPr lang="en-US" dirty="0" smtClean="0"/>
              <a:t>/</a:t>
            </a:r>
            <a:r>
              <a:rPr lang="en-US" dirty="0" err="1" smtClean="0"/>
              <a:t>pptx</a:t>
            </a:r>
            <a:endParaRPr lang="en-US" dirty="0"/>
          </a:p>
        </p:txBody>
      </p:sp>
      <p:sp>
        <p:nvSpPr>
          <p:cNvPr id="19" name="Content Placeholder 2"/>
          <p:cNvSpPr txBox="1">
            <a:spLocks/>
          </p:cNvSpPr>
          <p:nvPr/>
        </p:nvSpPr>
        <p:spPr>
          <a:xfrm>
            <a:off x="5265102" y="3352756"/>
            <a:ext cx="1978004" cy="395590"/>
          </a:xfrm>
          <a:prstGeom prst="rect">
            <a:avLst/>
          </a:prstGeom>
          <a:solidFill>
            <a:srgbClr val="FFC000"/>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Summary</a:t>
            </a:r>
            <a:endParaRPr lang="en-US" dirty="0"/>
          </a:p>
        </p:txBody>
      </p:sp>
      <p:sp>
        <p:nvSpPr>
          <p:cNvPr id="21" name="Content Placeholder 2"/>
          <p:cNvSpPr txBox="1">
            <a:spLocks/>
          </p:cNvSpPr>
          <p:nvPr/>
        </p:nvSpPr>
        <p:spPr>
          <a:xfrm>
            <a:off x="3293905" y="3860460"/>
            <a:ext cx="2631869" cy="595603"/>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What a News Gap ?</a:t>
            </a:r>
          </a:p>
          <a:p>
            <a:r>
              <a:rPr lang="en-US" dirty="0" smtClean="0"/>
              <a:t>What are you purposed ?</a:t>
            </a:r>
            <a:endParaRPr lang="en-US" dirty="0"/>
          </a:p>
        </p:txBody>
      </p:sp>
      <p:sp>
        <p:nvSpPr>
          <p:cNvPr id="24" name="Content Placeholder 2"/>
          <p:cNvSpPr txBox="1">
            <a:spLocks/>
          </p:cNvSpPr>
          <p:nvPr/>
        </p:nvSpPr>
        <p:spPr>
          <a:xfrm>
            <a:off x="7004774" y="3888927"/>
            <a:ext cx="2890070" cy="595603"/>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You have Changes  a Flow Process and Diagram ?</a:t>
            </a:r>
          </a:p>
          <a:p>
            <a:r>
              <a:rPr lang="en-US" dirty="0" smtClean="0"/>
              <a:t>What are you purposed ?</a:t>
            </a:r>
            <a:endParaRPr lang="en-US" dirty="0"/>
          </a:p>
        </p:txBody>
      </p:sp>
      <p:sp>
        <p:nvSpPr>
          <p:cNvPr id="25" name="Left Brace 24"/>
          <p:cNvSpPr/>
          <p:nvPr/>
        </p:nvSpPr>
        <p:spPr>
          <a:xfrm rot="16200000">
            <a:off x="6250348" y="2296236"/>
            <a:ext cx="387501" cy="46372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6" name="Picture 25"/>
          <p:cNvPicPr>
            <a:picLocks noChangeAspect="1"/>
          </p:cNvPicPr>
          <p:nvPr/>
        </p:nvPicPr>
        <p:blipFill>
          <a:blip r:embed="rId2"/>
          <a:stretch>
            <a:fillRect/>
          </a:stretch>
        </p:blipFill>
        <p:spPr>
          <a:xfrm>
            <a:off x="3480310" y="4928061"/>
            <a:ext cx="1162029" cy="690861"/>
          </a:xfrm>
          <a:prstGeom prst="rect">
            <a:avLst/>
          </a:prstGeom>
        </p:spPr>
      </p:pic>
      <p:sp>
        <p:nvSpPr>
          <p:cNvPr id="27" name="Rectangle 26"/>
          <p:cNvSpPr/>
          <p:nvPr/>
        </p:nvSpPr>
        <p:spPr>
          <a:xfrm>
            <a:off x="2732279" y="2401468"/>
            <a:ext cx="7684139" cy="229893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8" name="Rectangle 27"/>
          <p:cNvSpPr/>
          <p:nvPr/>
        </p:nvSpPr>
        <p:spPr>
          <a:xfrm>
            <a:off x="3522856" y="4882280"/>
            <a:ext cx="5595385" cy="149276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9" name="Content Placeholder 2"/>
          <p:cNvSpPr txBox="1">
            <a:spLocks/>
          </p:cNvSpPr>
          <p:nvPr/>
        </p:nvSpPr>
        <p:spPr>
          <a:xfrm>
            <a:off x="4049164" y="5415139"/>
            <a:ext cx="4789868" cy="8531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en-US" sz="1000" dirty="0"/>
              <a:t>Title Paper_ </a:t>
            </a:r>
            <a:r>
              <a:rPr lang="en-US" sz="1000" dirty="0" smtClean="0"/>
              <a:t>Old </a:t>
            </a:r>
            <a:r>
              <a:rPr lang="en-US" sz="1000" dirty="0"/>
              <a:t>:&gt;&gt;  </a:t>
            </a:r>
            <a:r>
              <a:rPr lang="en-US" sz="1000" dirty="0" err="1"/>
              <a:t>IoT</a:t>
            </a:r>
            <a:r>
              <a:rPr lang="en-US" sz="1000" dirty="0"/>
              <a:t> Enhanced Deep Water Culture Hydroponic</a:t>
            </a:r>
            <a:r>
              <a:rPr lang="en-US" sz="1000" b="1" dirty="0">
                <a:solidFill>
                  <a:srgbClr val="00B050"/>
                </a:solidFill>
              </a:rPr>
              <a:t>.</a:t>
            </a:r>
            <a:r>
              <a:rPr lang="en-US" sz="1000" b="1" dirty="0">
                <a:solidFill>
                  <a:srgbClr val="C00000"/>
                </a:solidFill>
              </a:rPr>
              <a:t> </a:t>
            </a:r>
            <a:r>
              <a:rPr lang="en-US" sz="1000" b="1" dirty="0" err="1" smtClean="0">
                <a:solidFill>
                  <a:srgbClr val="C00000"/>
                </a:solidFill>
              </a:rPr>
              <a:t>Docx</a:t>
            </a:r>
            <a:endParaRPr lang="en-US" sz="1000" b="1" dirty="0" smtClean="0">
              <a:solidFill>
                <a:srgbClr val="C00000"/>
              </a:solidFill>
            </a:endParaRPr>
          </a:p>
          <a:p>
            <a:pPr>
              <a:lnSpc>
                <a:spcPct val="100000"/>
              </a:lnSpc>
              <a:buFont typeface="Wingdings" panose="05000000000000000000" pitchFamily="2" charset="2"/>
              <a:buChar char="Ø"/>
            </a:pPr>
            <a:r>
              <a:rPr lang="en-US" sz="1000" dirty="0" err="1" smtClean="0"/>
              <a:t>IoT</a:t>
            </a:r>
            <a:r>
              <a:rPr lang="en-US" sz="1000" b="1" dirty="0" err="1" smtClean="0"/>
              <a:t>.Zip</a:t>
            </a:r>
            <a:r>
              <a:rPr lang="en-US" sz="1000" b="1" dirty="0" smtClean="0"/>
              <a:t> Old </a:t>
            </a:r>
            <a:r>
              <a:rPr lang="en-US" sz="1000" dirty="0"/>
              <a:t>	: &gt;&gt; Application and Step by step How to Run</a:t>
            </a:r>
          </a:p>
          <a:p>
            <a:pPr>
              <a:lnSpc>
                <a:spcPct val="100000"/>
              </a:lnSpc>
              <a:buFont typeface="Wingdings" panose="05000000000000000000" pitchFamily="2" charset="2"/>
              <a:buChar char="Ø"/>
            </a:pPr>
            <a:r>
              <a:rPr lang="en-US" sz="1000" dirty="0" smtClean="0">
                <a:solidFill>
                  <a:srgbClr val="7030A0"/>
                </a:solidFill>
              </a:rPr>
              <a:t>Title Paper_ News  </a:t>
            </a:r>
            <a:r>
              <a:rPr lang="en-US" sz="1000" dirty="0" smtClean="0">
                <a:solidFill>
                  <a:srgbClr val="00B050"/>
                </a:solidFill>
              </a:rPr>
              <a:t>:&gt;&gt;  </a:t>
            </a:r>
            <a:r>
              <a:rPr lang="en-US" sz="1000" dirty="0" err="1">
                <a:solidFill>
                  <a:srgbClr val="00B050"/>
                </a:solidFill>
              </a:rPr>
              <a:t>IoT</a:t>
            </a:r>
            <a:r>
              <a:rPr lang="en-US" sz="1000" dirty="0">
                <a:solidFill>
                  <a:srgbClr val="00B050"/>
                </a:solidFill>
              </a:rPr>
              <a:t> Enhanced Deep Water Culture </a:t>
            </a:r>
            <a:r>
              <a:rPr lang="en-US" sz="1000" dirty="0" smtClean="0">
                <a:solidFill>
                  <a:srgbClr val="00B050"/>
                </a:solidFill>
              </a:rPr>
              <a:t>Hydroponic</a:t>
            </a:r>
            <a:r>
              <a:rPr lang="en-US" sz="1000" b="1" dirty="0" smtClean="0">
                <a:solidFill>
                  <a:srgbClr val="00B050"/>
                </a:solidFill>
              </a:rPr>
              <a:t>.</a:t>
            </a:r>
            <a:r>
              <a:rPr lang="en-US" sz="1000" b="1" dirty="0" smtClean="0">
                <a:solidFill>
                  <a:srgbClr val="C00000"/>
                </a:solidFill>
              </a:rPr>
              <a:t> </a:t>
            </a:r>
            <a:r>
              <a:rPr lang="en-US" sz="1000" b="1" dirty="0" err="1" smtClean="0">
                <a:solidFill>
                  <a:srgbClr val="C00000"/>
                </a:solidFill>
              </a:rPr>
              <a:t>docx</a:t>
            </a:r>
            <a:endParaRPr lang="en-US" sz="1000" b="1" dirty="0" smtClean="0">
              <a:solidFill>
                <a:srgbClr val="C00000"/>
              </a:solidFill>
            </a:endParaRPr>
          </a:p>
          <a:p>
            <a:pPr>
              <a:lnSpc>
                <a:spcPct val="100000"/>
              </a:lnSpc>
              <a:buFont typeface="Wingdings" panose="05000000000000000000" pitchFamily="2" charset="2"/>
              <a:buChar char="Ø"/>
            </a:pPr>
            <a:r>
              <a:rPr lang="en-US" sz="1000" dirty="0" err="1" smtClean="0">
                <a:solidFill>
                  <a:srgbClr val="7030A0"/>
                </a:solidFill>
              </a:rPr>
              <a:t>IoT</a:t>
            </a:r>
            <a:r>
              <a:rPr lang="en-US" sz="1000" b="1" dirty="0" err="1" smtClean="0">
                <a:solidFill>
                  <a:srgbClr val="C00000"/>
                </a:solidFill>
              </a:rPr>
              <a:t>.Zip</a:t>
            </a:r>
            <a:r>
              <a:rPr lang="en-US" sz="1000" b="1" dirty="0" smtClean="0">
                <a:solidFill>
                  <a:srgbClr val="C00000"/>
                </a:solidFill>
              </a:rPr>
              <a:t>  </a:t>
            </a:r>
            <a:r>
              <a:rPr lang="en-US" sz="1000" b="1" dirty="0" smtClean="0">
                <a:solidFill>
                  <a:srgbClr val="0070C0"/>
                </a:solidFill>
              </a:rPr>
              <a:t>a News</a:t>
            </a:r>
            <a:r>
              <a:rPr lang="en-US" sz="1000" dirty="0" smtClean="0">
                <a:solidFill>
                  <a:srgbClr val="7030A0"/>
                </a:solidFill>
              </a:rPr>
              <a:t>	</a:t>
            </a:r>
            <a:r>
              <a:rPr lang="en-US" sz="1000" dirty="0" smtClean="0">
                <a:solidFill>
                  <a:srgbClr val="00B050"/>
                </a:solidFill>
              </a:rPr>
              <a:t>: &gt;&gt; Application and Step by step How to Run</a:t>
            </a:r>
          </a:p>
          <a:p>
            <a:pPr>
              <a:lnSpc>
                <a:spcPct val="100000"/>
              </a:lnSpc>
              <a:buFont typeface="Wingdings" panose="05000000000000000000" pitchFamily="2" charset="2"/>
              <a:buChar char="Ø"/>
            </a:pPr>
            <a:r>
              <a:rPr lang="en-US" sz="1000" dirty="0" err="1" smtClean="0">
                <a:solidFill>
                  <a:srgbClr val="7030A0"/>
                </a:solidFill>
              </a:rPr>
              <a:t>Persentation</a:t>
            </a:r>
            <a:r>
              <a:rPr lang="en-US" sz="1000" dirty="0" smtClean="0">
                <a:solidFill>
                  <a:srgbClr val="7030A0"/>
                </a:solidFill>
              </a:rPr>
              <a:t> </a:t>
            </a:r>
            <a:r>
              <a:rPr lang="en-US" sz="1000" dirty="0" smtClean="0">
                <a:solidFill>
                  <a:srgbClr val="00B050"/>
                </a:solidFill>
              </a:rPr>
              <a:t>:&gt;&gt; </a:t>
            </a:r>
            <a:r>
              <a:rPr lang="en-US" sz="1000" dirty="0" err="1" smtClean="0">
                <a:solidFill>
                  <a:srgbClr val="00B050"/>
                </a:solidFill>
              </a:rPr>
              <a:t>IoT</a:t>
            </a:r>
            <a:r>
              <a:rPr lang="en-US" sz="1000" dirty="0" smtClean="0">
                <a:solidFill>
                  <a:srgbClr val="00B050"/>
                </a:solidFill>
              </a:rPr>
              <a:t> </a:t>
            </a:r>
            <a:r>
              <a:rPr lang="en-US" sz="1000" dirty="0">
                <a:solidFill>
                  <a:srgbClr val="00B050"/>
                </a:solidFill>
              </a:rPr>
              <a:t>Enhanced Deep Water Culture </a:t>
            </a:r>
            <a:r>
              <a:rPr lang="en-US" sz="1000" dirty="0" smtClean="0">
                <a:solidFill>
                  <a:srgbClr val="00B050"/>
                </a:solidFill>
              </a:rPr>
              <a:t>Hydroponic</a:t>
            </a:r>
            <a:r>
              <a:rPr lang="en-US" sz="1000" b="1" dirty="0" smtClean="0">
                <a:solidFill>
                  <a:srgbClr val="00B050"/>
                </a:solidFill>
              </a:rPr>
              <a:t>.PPTX</a:t>
            </a:r>
          </a:p>
          <a:p>
            <a:pPr>
              <a:lnSpc>
                <a:spcPct val="100000"/>
              </a:lnSpc>
              <a:buFont typeface="Wingdings" panose="05000000000000000000" pitchFamily="2" charset="2"/>
              <a:buChar char="Ø"/>
            </a:pPr>
            <a:endParaRPr lang="en-US" sz="1000" dirty="0"/>
          </a:p>
        </p:txBody>
      </p:sp>
      <p:sp>
        <p:nvSpPr>
          <p:cNvPr id="30" name="Content Placeholder 2"/>
          <p:cNvSpPr txBox="1">
            <a:spLocks/>
          </p:cNvSpPr>
          <p:nvPr/>
        </p:nvSpPr>
        <p:spPr>
          <a:xfrm>
            <a:off x="3557345" y="4870661"/>
            <a:ext cx="5560896" cy="222271"/>
          </a:xfrm>
          <a:prstGeom prst="rect">
            <a:avLst/>
          </a:prstGeom>
          <a:solidFill>
            <a:srgbClr val="FFFF00"/>
          </a:solidFill>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smtClean="0"/>
              <a:t>Submit your Project on GD link</a:t>
            </a:r>
            <a:endParaRPr lang="en-US" dirty="0"/>
          </a:p>
        </p:txBody>
      </p:sp>
    </p:spTree>
    <p:extLst>
      <p:ext uri="{BB962C8B-B14F-4D97-AF65-F5344CB8AC3E}">
        <p14:creationId xmlns:p14="http://schemas.microsoft.com/office/powerpoint/2010/main" val="90492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7" presetClass="emph" presetSubtype="0" fill="remove" nodeType="clickEffect">
                                  <p:stCondLst>
                                    <p:cond delay="0"/>
                                  </p:stCondLst>
                                  <p:childTnLst>
                                    <p:animClr clrSpc="rgb" dir="cw">
                                      <p:cBhvr override="childStyle">
                                        <p:cTn id="22" dur="250" autoRev="1" fill="remove"/>
                                        <p:tgtEl>
                                          <p:spTgt spid="30">
                                            <p:txEl>
                                              <p:pRg st="0" end="0"/>
                                            </p:txEl>
                                          </p:spTgt>
                                        </p:tgtEl>
                                        <p:attrNameLst>
                                          <p:attrName>style.color</p:attrName>
                                        </p:attrNameLst>
                                      </p:cBhvr>
                                      <p:to>
                                        <a:schemeClr val="bg1"/>
                                      </p:to>
                                    </p:animClr>
                                    <p:animClr clrSpc="rgb" dir="cw">
                                      <p:cBhvr>
                                        <p:cTn id="23" dur="250" autoRev="1" fill="remove"/>
                                        <p:tgtEl>
                                          <p:spTgt spid="30">
                                            <p:txEl>
                                              <p:pRg st="0" end="0"/>
                                            </p:txEl>
                                          </p:spTgt>
                                        </p:tgtEl>
                                        <p:attrNameLst>
                                          <p:attrName>fillcolor</p:attrName>
                                        </p:attrNameLst>
                                      </p:cBhvr>
                                      <p:to>
                                        <a:schemeClr val="bg1"/>
                                      </p:to>
                                    </p:animClr>
                                    <p:set>
                                      <p:cBhvr>
                                        <p:cTn id="24" dur="250" autoRev="1" fill="remove"/>
                                        <p:tgtEl>
                                          <p:spTgt spid="30">
                                            <p:txEl>
                                              <p:pRg st="0" end="0"/>
                                            </p:txEl>
                                          </p:spTgt>
                                        </p:tgtEl>
                                        <p:attrNameLst>
                                          <p:attrName>fill.type</p:attrName>
                                        </p:attrNameLst>
                                      </p:cBhvr>
                                      <p:to>
                                        <p:strVal val="solid"/>
                                      </p:to>
                                    </p:set>
                                    <p:set>
                                      <p:cBhvr>
                                        <p:cTn id="25" dur="250" autoRev="1" fill="remove"/>
                                        <p:tgtEl>
                                          <p:spTgt spid="30">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734" y="551394"/>
            <a:ext cx="10515600" cy="437958"/>
          </a:xfrm>
        </p:spPr>
        <p:txBody>
          <a:bodyPr>
            <a:normAutofit fontScale="90000"/>
          </a:bodyPr>
          <a:lstStyle/>
          <a:p>
            <a:r>
              <a:rPr lang="en-US" b="1" dirty="0"/>
              <a:t>Simulator </a:t>
            </a:r>
            <a:r>
              <a:rPr lang="en-US" b="1" dirty="0" err="1"/>
              <a:t>Komunikasi</a:t>
            </a:r>
            <a:r>
              <a:rPr lang="en-US" b="1" dirty="0"/>
              <a:t> Data</a:t>
            </a:r>
            <a:endParaRPr lang="en-US" sz="800" dirty="0"/>
          </a:p>
        </p:txBody>
      </p:sp>
      <p:sp>
        <p:nvSpPr>
          <p:cNvPr id="4" name="Rectangle 3"/>
          <p:cNvSpPr/>
          <p:nvPr/>
        </p:nvSpPr>
        <p:spPr>
          <a:xfrm>
            <a:off x="731742" y="1157429"/>
            <a:ext cx="11005556" cy="2308324"/>
          </a:xfrm>
          <a:prstGeom prst="rect">
            <a:avLst/>
          </a:prstGeom>
        </p:spPr>
        <p:txBody>
          <a:bodyPr wrap="square">
            <a:spAutoFit/>
          </a:bodyPr>
          <a:lstStyle/>
          <a:p>
            <a:pPr marL="285750" indent="-285750" algn="just">
              <a:buFont typeface="Wingdings" panose="05000000000000000000" pitchFamily="2" charset="2"/>
              <a:buChar char="Ø"/>
            </a:pPr>
            <a:r>
              <a:rPr lang="en-US" b="1" dirty="0" err="1"/>
              <a:t>Simulasi</a:t>
            </a:r>
            <a:r>
              <a:rPr lang="en-US" b="1" dirty="0"/>
              <a:t> </a:t>
            </a:r>
            <a:r>
              <a:rPr lang="en-US" b="1" dirty="0" err="1"/>
              <a:t>Jaringan</a:t>
            </a:r>
            <a:r>
              <a:rPr lang="en-US" b="1" dirty="0"/>
              <a:t> </a:t>
            </a:r>
            <a:r>
              <a:rPr lang="en-US" b="1" dirty="0" err="1"/>
              <a:t>Skala</a:t>
            </a:r>
            <a:r>
              <a:rPr lang="en-US" b="1" dirty="0"/>
              <a:t> </a:t>
            </a:r>
            <a:r>
              <a:rPr lang="en-US" b="1" dirty="0" err="1"/>
              <a:t>Besar</a:t>
            </a:r>
            <a:r>
              <a:rPr lang="en-US" b="1" dirty="0"/>
              <a:t>:</a:t>
            </a:r>
            <a:r>
              <a:rPr lang="en-US" dirty="0"/>
              <a:t> </a:t>
            </a:r>
            <a:r>
              <a:rPr lang="en-US" dirty="0" err="1"/>
              <a:t>Memodelkan</a:t>
            </a:r>
            <a:r>
              <a:rPr lang="en-US" dirty="0"/>
              <a:t> </a:t>
            </a:r>
            <a:r>
              <a:rPr lang="en-US" dirty="0" err="1"/>
              <a:t>jaringan</a:t>
            </a:r>
            <a:r>
              <a:rPr lang="en-US" dirty="0"/>
              <a:t> </a:t>
            </a:r>
            <a:r>
              <a:rPr lang="en-US" dirty="0" err="1"/>
              <a:t>kompleks</a:t>
            </a:r>
            <a:r>
              <a:rPr lang="en-US" dirty="0"/>
              <a:t> (WAN, Internet), </a:t>
            </a:r>
            <a:r>
              <a:rPr lang="en-US" dirty="0" err="1"/>
              <a:t>sering</a:t>
            </a:r>
            <a:r>
              <a:rPr lang="en-US" dirty="0"/>
              <a:t> </a:t>
            </a:r>
            <a:r>
              <a:rPr lang="en-US" dirty="0" err="1"/>
              <a:t>digunakan</a:t>
            </a:r>
            <a:r>
              <a:rPr lang="en-US" dirty="0"/>
              <a:t> </a:t>
            </a:r>
            <a:r>
              <a:rPr lang="en-US" dirty="0" err="1"/>
              <a:t>untuk</a:t>
            </a:r>
            <a:r>
              <a:rPr lang="en-US" dirty="0"/>
              <a:t> </a:t>
            </a:r>
            <a:r>
              <a:rPr lang="en-US" dirty="0" err="1"/>
              <a:t>penelitian</a:t>
            </a:r>
            <a:r>
              <a:rPr lang="en-US" dirty="0"/>
              <a:t> </a:t>
            </a:r>
            <a:r>
              <a:rPr lang="en-US" dirty="0" err="1"/>
              <a:t>performa</a:t>
            </a:r>
            <a:r>
              <a:rPr lang="en-US" dirty="0"/>
              <a:t> </a:t>
            </a:r>
            <a:r>
              <a:rPr lang="en-US" dirty="0" err="1"/>
              <a:t>protokol</a:t>
            </a:r>
            <a:r>
              <a:rPr lang="en-US" dirty="0"/>
              <a:t>, routing (</a:t>
            </a:r>
            <a:r>
              <a:rPr lang="en-US" dirty="0" err="1"/>
              <a:t>perutean</a:t>
            </a:r>
            <a:r>
              <a:rPr lang="en-US" dirty="0"/>
              <a:t>), </a:t>
            </a:r>
            <a:r>
              <a:rPr lang="en-US" dirty="0" err="1"/>
              <a:t>dan</a:t>
            </a:r>
            <a:r>
              <a:rPr lang="en-US" dirty="0"/>
              <a:t> </a:t>
            </a:r>
            <a:r>
              <a:rPr lang="en-US" dirty="0" err="1"/>
              <a:t>manajemen</a:t>
            </a:r>
            <a:r>
              <a:rPr lang="en-US" dirty="0"/>
              <a:t> </a:t>
            </a:r>
            <a:r>
              <a:rPr lang="en-US" dirty="0" err="1"/>
              <a:t>lalu</a:t>
            </a:r>
            <a:r>
              <a:rPr lang="en-US" dirty="0"/>
              <a:t> </a:t>
            </a:r>
            <a:r>
              <a:rPr lang="en-US" dirty="0" err="1"/>
              <a:t>lintas</a:t>
            </a:r>
            <a:r>
              <a:rPr lang="en-US" dirty="0"/>
              <a:t> data.</a:t>
            </a:r>
          </a:p>
          <a:p>
            <a:pPr marL="285750" indent="-285750" algn="just">
              <a:buFont typeface="Wingdings" panose="05000000000000000000" pitchFamily="2" charset="2"/>
              <a:buChar char="Ø"/>
            </a:pPr>
            <a:r>
              <a:rPr lang="en-US" b="1" dirty="0"/>
              <a:t>Simulator </a:t>
            </a:r>
            <a:r>
              <a:rPr lang="en-US" b="1" dirty="0" err="1"/>
              <a:t>Protokol</a:t>
            </a:r>
            <a:r>
              <a:rPr lang="en-US" b="1" dirty="0"/>
              <a:t> (e.g., Wireshark):</a:t>
            </a:r>
            <a:r>
              <a:rPr lang="en-US" dirty="0"/>
              <a:t> </a:t>
            </a:r>
            <a:r>
              <a:rPr lang="en-US" dirty="0" err="1"/>
              <a:t>Menganalisis</a:t>
            </a:r>
            <a:r>
              <a:rPr lang="en-US" dirty="0"/>
              <a:t> </a:t>
            </a:r>
            <a:r>
              <a:rPr lang="en-US" dirty="0" err="1"/>
              <a:t>paket</a:t>
            </a:r>
            <a:r>
              <a:rPr lang="en-US" dirty="0"/>
              <a:t> data </a:t>
            </a:r>
            <a:r>
              <a:rPr lang="en-US" dirty="0" err="1"/>
              <a:t>secara</a:t>
            </a:r>
            <a:r>
              <a:rPr lang="en-US" dirty="0"/>
              <a:t> </a:t>
            </a:r>
            <a:r>
              <a:rPr lang="en-US" i="1" dirty="0"/>
              <a:t>real-time</a:t>
            </a:r>
            <a:r>
              <a:rPr lang="en-US" dirty="0"/>
              <a:t> </a:t>
            </a:r>
            <a:r>
              <a:rPr lang="en-US" dirty="0" err="1"/>
              <a:t>atau</a:t>
            </a:r>
            <a:r>
              <a:rPr lang="en-US" dirty="0"/>
              <a:t> </a:t>
            </a:r>
            <a:r>
              <a:rPr lang="en-US" dirty="0" err="1"/>
              <a:t>dari</a:t>
            </a:r>
            <a:r>
              <a:rPr lang="en-US" dirty="0"/>
              <a:t> file </a:t>
            </a:r>
            <a:r>
              <a:rPr lang="en-US" dirty="0" err="1"/>
              <a:t>tangkapan</a:t>
            </a:r>
            <a:r>
              <a:rPr lang="en-US" dirty="0"/>
              <a:t> (</a:t>
            </a:r>
            <a:r>
              <a:rPr lang="en-US" i="1" dirty="0"/>
              <a:t>capture file</a:t>
            </a:r>
            <a:r>
              <a:rPr lang="en-US" dirty="0"/>
              <a:t>), </a:t>
            </a:r>
            <a:r>
              <a:rPr lang="en-US" dirty="0" err="1"/>
              <a:t>menunjukkan</a:t>
            </a:r>
            <a:r>
              <a:rPr lang="en-US" dirty="0"/>
              <a:t> detail </a:t>
            </a:r>
            <a:r>
              <a:rPr lang="en-US" dirty="0" err="1"/>
              <a:t>protokol</a:t>
            </a:r>
            <a:r>
              <a:rPr lang="en-US" dirty="0"/>
              <a:t> </a:t>
            </a:r>
            <a:r>
              <a:rPr lang="en-US" dirty="0" err="1"/>
              <a:t>lapisan</a:t>
            </a:r>
            <a:r>
              <a:rPr lang="en-US" dirty="0"/>
              <a:t> (TCP/IP, UDP, </a:t>
            </a:r>
            <a:r>
              <a:rPr lang="en-US" dirty="0" err="1"/>
              <a:t>dll</a:t>
            </a:r>
            <a:r>
              <a:rPr lang="en-US" dirty="0"/>
              <a:t>.).</a:t>
            </a:r>
          </a:p>
          <a:p>
            <a:pPr marL="285750" indent="-285750" algn="just">
              <a:buFont typeface="Wingdings" panose="05000000000000000000" pitchFamily="2" charset="2"/>
              <a:buChar char="Ø"/>
            </a:pPr>
            <a:r>
              <a:rPr lang="en-US" b="1" dirty="0" err="1"/>
              <a:t>Laboratorium</a:t>
            </a:r>
            <a:r>
              <a:rPr lang="en-US" b="1" dirty="0"/>
              <a:t> Virtual (e.g., CODSIM):</a:t>
            </a:r>
            <a:r>
              <a:rPr lang="en-US" dirty="0"/>
              <a:t> </a:t>
            </a:r>
            <a:r>
              <a:rPr lang="en-US" dirty="0" err="1"/>
              <a:t>Dirancang</a:t>
            </a:r>
            <a:r>
              <a:rPr lang="en-US" dirty="0"/>
              <a:t> </a:t>
            </a:r>
            <a:r>
              <a:rPr lang="en-US" dirty="0" err="1"/>
              <a:t>untuk</a:t>
            </a:r>
            <a:r>
              <a:rPr lang="en-US" dirty="0"/>
              <a:t> </a:t>
            </a:r>
            <a:r>
              <a:rPr lang="en-US" dirty="0" err="1"/>
              <a:t>tujuan</a:t>
            </a:r>
            <a:r>
              <a:rPr lang="en-US" dirty="0"/>
              <a:t> </a:t>
            </a:r>
            <a:r>
              <a:rPr lang="en-US" dirty="0" err="1"/>
              <a:t>pendidikan</a:t>
            </a:r>
            <a:r>
              <a:rPr lang="en-US" dirty="0"/>
              <a:t>, </a:t>
            </a:r>
            <a:r>
              <a:rPr lang="en-US" dirty="0" err="1"/>
              <a:t>memungkinkan</a:t>
            </a:r>
            <a:r>
              <a:rPr lang="en-US" dirty="0"/>
              <a:t> </a:t>
            </a:r>
            <a:r>
              <a:rPr lang="en-US" dirty="0" err="1"/>
              <a:t>eksperimen</a:t>
            </a:r>
            <a:r>
              <a:rPr lang="en-US" dirty="0"/>
              <a:t> </a:t>
            </a:r>
            <a:r>
              <a:rPr lang="en-US" dirty="0" err="1"/>
              <a:t>dengan</a:t>
            </a:r>
            <a:r>
              <a:rPr lang="en-US" dirty="0"/>
              <a:t> </a:t>
            </a:r>
            <a:r>
              <a:rPr lang="en-US" i="1" dirty="0"/>
              <a:t>line coding</a:t>
            </a:r>
            <a:r>
              <a:rPr lang="en-US" dirty="0"/>
              <a:t>, </a:t>
            </a:r>
            <a:r>
              <a:rPr lang="en-US" dirty="0" err="1"/>
              <a:t>modulasi</a:t>
            </a:r>
            <a:r>
              <a:rPr lang="en-US" dirty="0"/>
              <a:t>, </a:t>
            </a:r>
            <a:r>
              <a:rPr lang="en-US" dirty="0" err="1"/>
              <a:t>dan</a:t>
            </a:r>
            <a:r>
              <a:rPr lang="en-US" dirty="0"/>
              <a:t> </a:t>
            </a:r>
            <a:r>
              <a:rPr lang="en-US" dirty="0" err="1"/>
              <a:t>teknik</a:t>
            </a:r>
            <a:r>
              <a:rPr lang="en-US" dirty="0"/>
              <a:t> </a:t>
            </a:r>
            <a:r>
              <a:rPr lang="en-US" dirty="0" err="1"/>
              <a:t>transmisi</a:t>
            </a:r>
            <a:r>
              <a:rPr lang="en-US" dirty="0"/>
              <a:t> data digital </a:t>
            </a:r>
            <a:r>
              <a:rPr lang="en-US" dirty="0" err="1"/>
              <a:t>secara</a:t>
            </a:r>
            <a:r>
              <a:rPr lang="en-US" dirty="0"/>
              <a:t> visual.</a:t>
            </a:r>
          </a:p>
          <a:p>
            <a:pPr marL="285750" indent="-285750" algn="just">
              <a:buFont typeface="Wingdings" panose="05000000000000000000" pitchFamily="2" charset="2"/>
              <a:buChar char="Ø"/>
            </a:pPr>
            <a:r>
              <a:rPr lang="en-US" b="1" dirty="0"/>
              <a:t>Simulator </a:t>
            </a:r>
            <a:r>
              <a:rPr lang="en-US" b="1" dirty="0" err="1"/>
              <a:t>Perangkat</a:t>
            </a:r>
            <a:r>
              <a:rPr lang="en-US" b="1" dirty="0"/>
              <a:t> </a:t>
            </a:r>
            <a:r>
              <a:rPr lang="en-US" b="1" dirty="0" err="1"/>
              <a:t>Keras</a:t>
            </a:r>
            <a:r>
              <a:rPr lang="en-US" b="1" dirty="0"/>
              <a:t> (Hardware-in-the-Loop):</a:t>
            </a:r>
            <a:r>
              <a:rPr lang="en-US" dirty="0"/>
              <a:t> </a:t>
            </a:r>
            <a:r>
              <a:rPr lang="en-US" dirty="0" err="1"/>
              <a:t>Menggabungkan</a:t>
            </a:r>
            <a:r>
              <a:rPr lang="en-US" dirty="0"/>
              <a:t> </a:t>
            </a:r>
            <a:r>
              <a:rPr lang="en-US" dirty="0" err="1"/>
              <a:t>komponen</a:t>
            </a:r>
            <a:r>
              <a:rPr lang="en-US" dirty="0"/>
              <a:t> </a:t>
            </a:r>
            <a:r>
              <a:rPr lang="en-US" dirty="0" err="1"/>
              <a:t>perangkat</a:t>
            </a:r>
            <a:r>
              <a:rPr lang="en-US" dirty="0"/>
              <a:t> </a:t>
            </a:r>
            <a:r>
              <a:rPr lang="en-US" dirty="0" err="1"/>
              <a:t>keras</a:t>
            </a:r>
            <a:r>
              <a:rPr lang="en-US" dirty="0"/>
              <a:t> </a:t>
            </a:r>
            <a:r>
              <a:rPr lang="en-US" dirty="0" err="1"/>
              <a:t>nyata</a:t>
            </a:r>
            <a:r>
              <a:rPr lang="en-US" dirty="0"/>
              <a:t> </a:t>
            </a:r>
            <a:r>
              <a:rPr lang="en-US" dirty="0" err="1"/>
              <a:t>dengan</a:t>
            </a:r>
            <a:r>
              <a:rPr lang="en-US" dirty="0"/>
              <a:t> </a:t>
            </a:r>
            <a:r>
              <a:rPr lang="en-US" dirty="0" err="1"/>
              <a:t>simulasi</a:t>
            </a:r>
            <a:r>
              <a:rPr lang="en-US" dirty="0"/>
              <a:t> </a:t>
            </a:r>
            <a:r>
              <a:rPr lang="en-US" dirty="0" err="1"/>
              <a:t>perangkat</a:t>
            </a:r>
            <a:r>
              <a:rPr lang="en-US" dirty="0"/>
              <a:t> </a:t>
            </a:r>
            <a:r>
              <a:rPr lang="en-US" dirty="0" err="1"/>
              <a:t>lunak</a:t>
            </a:r>
            <a:r>
              <a:rPr lang="en-US" dirty="0"/>
              <a:t> </a:t>
            </a:r>
            <a:r>
              <a:rPr lang="en-US" dirty="0" err="1"/>
              <a:t>untuk</a:t>
            </a:r>
            <a:r>
              <a:rPr lang="en-US" dirty="0"/>
              <a:t> </a:t>
            </a:r>
            <a:r>
              <a:rPr lang="en-US" dirty="0" err="1"/>
              <a:t>pengujian</a:t>
            </a:r>
            <a:r>
              <a:rPr lang="en-US" dirty="0"/>
              <a:t> yang </a:t>
            </a:r>
            <a:r>
              <a:rPr lang="en-US" dirty="0" err="1"/>
              <a:t>lebih</a:t>
            </a:r>
            <a:r>
              <a:rPr lang="en-US" dirty="0"/>
              <a:t> </a:t>
            </a:r>
            <a:r>
              <a:rPr lang="en-US" dirty="0" err="1"/>
              <a:t>realistis</a:t>
            </a:r>
            <a:r>
              <a:rPr lang="en-US" dirty="0"/>
              <a:t>. </a:t>
            </a:r>
          </a:p>
        </p:txBody>
      </p:sp>
      <p:sp>
        <p:nvSpPr>
          <p:cNvPr id="3" name="Rectangle 2"/>
          <p:cNvSpPr/>
          <p:nvPr/>
        </p:nvSpPr>
        <p:spPr>
          <a:xfrm>
            <a:off x="1548984" y="3867384"/>
            <a:ext cx="6096000" cy="2308324"/>
          </a:xfrm>
          <a:prstGeom prst="rect">
            <a:avLst/>
          </a:prstGeom>
        </p:spPr>
        <p:txBody>
          <a:bodyPr>
            <a:spAutoFit/>
          </a:bodyPr>
          <a:lstStyle/>
          <a:p>
            <a:r>
              <a:rPr lang="en-US" dirty="0" err="1"/>
              <a:t>Alat</a:t>
            </a:r>
            <a:r>
              <a:rPr lang="en-US" dirty="0"/>
              <a:t> &amp; Platform:</a:t>
            </a:r>
          </a:p>
          <a:p>
            <a:pPr marL="742950" lvl="1" indent="-285750" algn="just">
              <a:buFont typeface="Arial" panose="020B0604020202020204" pitchFamily="34" charset="0"/>
              <a:buChar char="•"/>
            </a:pPr>
            <a:r>
              <a:rPr lang="en-US" dirty="0"/>
              <a:t>NS-3 &amp; </a:t>
            </a:r>
            <a:r>
              <a:rPr lang="en-US" dirty="0" err="1"/>
              <a:t>OMNeT</a:t>
            </a:r>
            <a:r>
              <a:rPr lang="en-US" dirty="0"/>
              <a:t>++: Simulator </a:t>
            </a:r>
            <a:r>
              <a:rPr lang="en-US" dirty="0" err="1"/>
              <a:t>jaringan</a:t>
            </a:r>
            <a:r>
              <a:rPr lang="en-US" dirty="0"/>
              <a:t> open-source </a:t>
            </a:r>
            <a:r>
              <a:rPr lang="en-US" dirty="0" err="1"/>
              <a:t>populer</a:t>
            </a:r>
            <a:r>
              <a:rPr lang="en-US" dirty="0"/>
              <a:t> </a:t>
            </a:r>
            <a:r>
              <a:rPr lang="en-US" dirty="0" err="1"/>
              <a:t>untuk</a:t>
            </a:r>
            <a:r>
              <a:rPr lang="en-US" dirty="0"/>
              <a:t> </a:t>
            </a:r>
            <a:r>
              <a:rPr lang="en-US" dirty="0" err="1"/>
              <a:t>penelitian</a:t>
            </a:r>
            <a:r>
              <a:rPr lang="en-US" dirty="0"/>
              <a:t> </a:t>
            </a:r>
            <a:r>
              <a:rPr lang="en-US" dirty="0" err="1"/>
              <a:t>dan</a:t>
            </a:r>
            <a:r>
              <a:rPr lang="en-US" dirty="0"/>
              <a:t> </a:t>
            </a:r>
            <a:r>
              <a:rPr lang="en-US" dirty="0" err="1"/>
              <a:t>pendidikan</a:t>
            </a:r>
            <a:r>
              <a:rPr lang="en-US" dirty="0"/>
              <a:t>.</a:t>
            </a:r>
          </a:p>
          <a:p>
            <a:pPr marL="742950" lvl="1" indent="-285750" algn="just">
              <a:buFont typeface="Arial" panose="020B0604020202020204" pitchFamily="34" charset="0"/>
              <a:buChar char="•"/>
            </a:pPr>
            <a:r>
              <a:rPr lang="en-US" dirty="0"/>
              <a:t>Packet Tracer (Cisco): </a:t>
            </a:r>
            <a:r>
              <a:rPr lang="en-US" dirty="0" err="1"/>
              <a:t>Alat</a:t>
            </a:r>
            <a:r>
              <a:rPr lang="en-US" dirty="0"/>
              <a:t> </a:t>
            </a:r>
            <a:r>
              <a:rPr lang="en-US" dirty="0" err="1"/>
              <a:t>visualisasi</a:t>
            </a:r>
            <a:r>
              <a:rPr lang="en-US" dirty="0"/>
              <a:t> </a:t>
            </a:r>
            <a:r>
              <a:rPr lang="en-US" dirty="0" err="1"/>
              <a:t>dan</a:t>
            </a:r>
            <a:r>
              <a:rPr lang="en-US" dirty="0"/>
              <a:t> </a:t>
            </a:r>
            <a:r>
              <a:rPr lang="en-US" dirty="0" err="1"/>
              <a:t>simulasi</a:t>
            </a:r>
            <a:r>
              <a:rPr lang="en-US" dirty="0"/>
              <a:t> </a:t>
            </a:r>
            <a:r>
              <a:rPr lang="en-US" dirty="0" err="1"/>
              <a:t>jaringan</a:t>
            </a:r>
            <a:r>
              <a:rPr lang="en-US" dirty="0"/>
              <a:t> </a:t>
            </a:r>
            <a:r>
              <a:rPr lang="en-US" dirty="0" err="1"/>
              <a:t>untuk</a:t>
            </a:r>
            <a:r>
              <a:rPr lang="en-US" dirty="0"/>
              <a:t> </a:t>
            </a:r>
            <a:r>
              <a:rPr lang="en-US" dirty="0" err="1"/>
              <a:t>belajar</a:t>
            </a:r>
            <a:r>
              <a:rPr lang="en-US" dirty="0"/>
              <a:t> </a:t>
            </a:r>
            <a:r>
              <a:rPr lang="en-US" dirty="0" err="1"/>
              <a:t>tentang</a:t>
            </a:r>
            <a:r>
              <a:rPr lang="en-US" dirty="0"/>
              <a:t> </a:t>
            </a:r>
            <a:r>
              <a:rPr lang="en-US" dirty="0" err="1"/>
              <a:t>perangkat</a:t>
            </a:r>
            <a:r>
              <a:rPr lang="en-US" dirty="0"/>
              <a:t> Cisco </a:t>
            </a:r>
            <a:r>
              <a:rPr lang="en-US" dirty="0" err="1"/>
              <a:t>dan</a:t>
            </a:r>
            <a:r>
              <a:rPr lang="en-US" dirty="0"/>
              <a:t> </a:t>
            </a:r>
            <a:r>
              <a:rPr lang="en-US" dirty="0" err="1"/>
              <a:t>topologi</a:t>
            </a:r>
            <a:r>
              <a:rPr lang="en-US" dirty="0"/>
              <a:t> </a:t>
            </a:r>
            <a:r>
              <a:rPr lang="en-US" dirty="0" err="1"/>
              <a:t>jaringan</a:t>
            </a:r>
            <a:r>
              <a:rPr lang="en-US" dirty="0"/>
              <a:t>.</a:t>
            </a:r>
          </a:p>
          <a:p>
            <a:pPr marL="742950" lvl="1" indent="-285750" algn="just">
              <a:buFont typeface="Arial" panose="020B0604020202020204" pitchFamily="34" charset="0"/>
              <a:buChar char="•"/>
            </a:pPr>
            <a:r>
              <a:rPr lang="en-US" dirty="0"/>
              <a:t>GNS3: </a:t>
            </a:r>
            <a:r>
              <a:rPr lang="en-US" dirty="0" err="1"/>
              <a:t>Memungkinkan</a:t>
            </a:r>
            <a:r>
              <a:rPr lang="en-US" dirty="0"/>
              <a:t> </a:t>
            </a:r>
            <a:r>
              <a:rPr lang="en-US" dirty="0" err="1"/>
              <a:t>simulasi</a:t>
            </a:r>
            <a:r>
              <a:rPr lang="en-US" dirty="0"/>
              <a:t> </a:t>
            </a:r>
            <a:r>
              <a:rPr lang="en-US" dirty="0" err="1"/>
              <a:t>perangkat</a:t>
            </a:r>
            <a:r>
              <a:rPr lang="en-US" dirty="0"/>
              <a:t> </a:t>
            </a:r>
            <a:r>
              <a:rPr lang="en-US" dirty="0" err="1"/>
              <a:t>jaringan</a:t>
            </a:r>
            <a:r>
              <a:rPr lang="en-US" dirty="0"/>
              <a:t> real-world (router, switch) </a:t>
            </a:r>
            <a:r>
              <a:rPr lang="en-US" dirty="0" err="1"/>
              <a:t>dalam</a:t>
            </a:r>
            <a:r>
              <a:rPr lang="en-US" dirty="0"/>
              <a:t> </a:t>
            </a:r>
            <a:r>
              <a:rPr lang="en-US" dirty="0" err="1"/>
              <a:t>lingkungan</a:t>
            </a:r>
            <a:r>
              <a:rPr lang="en-US" dirty="0"/>
              <a:t> virtual. </a:t>
            </a:r>
          </a:p>
        </p:txBody>
      </p:sp>
    </p:spTree>
    <p:extLst>
      <p:ext uri="{BB962C8B-B14F-4D97-AF65-F5344CB8AC3E}">
        <p14:creationId xmlns:p14="http://schemas.microsoft.com/office/powerpoint/2010/main" val="19874802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Ex0</a:t>
            </a:r>
            <a:r>
              <a:rPr lang="en-US" dirty="0" smtClean="0">
                <a:solidFill>
                  <a:schemeClr val="bg1">
                    <a:lumMod val="65000"/>
                  </a:schemeClr>
                </a:solidFill>
              </a:rPr>
              <a:t>: &gt;&gt;</a:t>
            </a:r>
            <a:endParaRPr lang="en-US" dirty="0">
              <a:solidFill>
                <a:schemeClr val="bg1">
                  <a:lumMod val="65000"/>
                </a:schemeClr>
              </a:solidFill>
            </a:endParaRPr>
          </a:p>
        </p:txBody>
      </p:sp>
      <p:sp>
        <p:nvSpPr>
          <p:cNvPr id="5" name="Rectangle 4"/>
          <p:cNvSpPr/>
          <p:nvPr/>
        </p:nvSpPr>
        <p:spPr>
          <a:xfrm>
            <a:off x="1852169" y="374975"/>
            <a:ext cx="8736109" cy="307777"/>
          </a:xfrm>
          <a:prstGeom prst="rect">
            <a:avLst/>
          </a:prstGeom>
        </p:spPr>
        <p:txBody>
          <a:bodyPr wrap="none">
            <a:spAutoFit/>
          </a:bodyPr>
          <a:lstStyle/>
          <a:p>
            <a:r>
              <a:rPr lang="en-US" sz="1400" dirty="0" err="1" smtClean="0"/>
              <a:t>IoT</a:t>
            </a:r>
            <a:r>
              <a:rPr lang="en-US" sz="1400" dirty="0" smtClean="0"/>
              <a:t> </a:t>
            </a:r>
            <a:r>
              <a:rPr lang="en-US" sz="1400" dirty="0"/>
              <a:t>Enhanced Deep Water Culture Hydroponic System for Optimizing Chinese Celery Yield and Economic Evaluation</a:t>
            </a:r>
          </a:p>
        </p:txBody>
      </p:sp>
      <p:sp>
        <p:nvSpPr>
          <p:cNvPr id="6" name="Rectangle 5"/>
          <p:cNvSpPr/>
          <p:nvPr/>
        </p:nvSpPr>
        <p:spPr>
          <a:xfrm>
            <a:off x="362712" y="969691"/>
            <a:ext cx="3200295" cy="2954655"/>
          </a:xfrm>
          <a:prstGeom prst="rect">
            <a:avLst/>
          </a:prstGeom>
        </p:spPr>
        <p:txBody>
          <a:bodyPr wrap="square">
            <a:spAutoFit/>
          </a:bodyPr>
          <a:lstStyle/>
          <a:p>
            <a:r>
              <a:rPr lang="en-US" sz="1600" b="1" dirty="0" err="1" smtClean="0"/>
              <a:t>Latarbelakang</a:t>
            </a:r>
            <a:r>
              <a:rPr lang="en-US" sz="1600" b="1" dirty="0" smtClean="0"/>
              <a:t>:</a:t>
            </a:r>
          </a:p>
          <a:p>
            <a:pPr algn="just"/>
            <a:r>
              <a:rPr lang="en-US" sz="1400" dirty="0" err="1" smtClean="0"/>
              <a:t>Kebutuhan</a:t>
            </a:r>
            <a:r>
              <a:rPr lang="en-US" sz="1400" dirty="0" smtClean="0"/>
              <a:t> </a:t>
            </a:r>
            <a:r>
              <a:rPr lang="en-US" sz="1400" dirty="0" err="1"/>
              <a:t>untuk</a:t>
            </a:r>
            <a:r>
              <a:rPr lang="en-US" sz="1400" dirty="0"/>
              <a:t> </a:t>
            </a:r>
            <a:r>
              <a:rPr lang="en-US" sz="1400" dirty="0" err="1"/>
              <a:t>meningkatkan</a:t>
            </a:r>
            <a:r>
              <a:rPr lang="en-US" sz="1400" dirty="0"/>
              <a:t> </a:t>
            </a:r>
            <a:r>
              <a:rPr lang="en-US" sz="1400" dirty="0" err="1"/>
              <a:t>hasil</a:t>
            </a:r>
            <a:r>
              <a:rPr lang="en-US" sz="1400" dirty="0"/>
              <a:t> </a:t>
            </a:r>
            <a:r>
              <a:rPr lang="en-US" sz="1400" dirty="0" err="1"/>
              <a:t>panen</a:t>
            </a:r>
            <a:r>
              <a:rPr lang="en-US" sz="1400" dirty="0"/>
              <a:t> Chinese celery </a:t>
            </a:r>
            <a:r>
              <a:rPr lang="en-US" sz="1400" dirty="0" err="1"/>
              <a:t>secara</a:t>
            </a:r>
            <a:r>
              <a:rPr lang="en-US" sz="1400" dirty="0"/>
              <a:t> </a:t>
            </a:r>
            <a:r>
              <a:rPr lang="en-US" sz="1400" dirty="0" err="1"/>
              <a:t>efisien.Ketergantungan</a:t>
            </a:r>
            <a:r>
              <a:rPr lang="en-US" sz="1400" dirty="0"/>
              <a:t> </a:t>
            </a:r>
            <a:r>
              <a:rPr lang="en-US" sz="1400" dirty="0" err="1"/>
              <a:t>pada</a:t>
            </a:r>
            <a:r>
              <a:rPr lang="en-US" sz="1400" dirty="0"/>
              <a:t> </a:t>
            </a:r>
            <a:r>
              <a:rPr lang="en-US" sz="1400" dirty="0" err="1"/>
              <a:t>kondisi</a:t>
            </a:r>
            <a:r>
              <a:rPr lang="en-US" sz="1400" dirty="0"/>
              <a:t> </a:t>
            </a:r>
            <a:r>
              <a:rPr lang="en-US" sz="1400" dirty="0" err="1"/>
              <a:t>lingkungan</a:t>
            </a:r>
            <a:r>
              <a:rPr lang="en-US" sz="1400" dirty="0"/>
              <a:t> (</a:t>
            </a:r>
            <a:r>
              <a:rPr lang="en-US" sz="1400" dirty="0" err="1"/>
              <a:t>suhu</a:t>
            </a:r>
            <a:r>
              <a:rPr lang="en-US" sz="1400" dirty="0"/>
              <a:t>, </a:t>
            </a:r>
            <a:r>
              <a:rPr lang="en-US" sz="1400" dirty="0" err="1"/>
              <a:t>cahaya</a:t>
            </a:r>
            <a:r>
              <a:rPr lang="en-US" sz="1400" dirty="0"/>
              <a:t>) yang </a:t>
            </a:r>
            <a:r>
              <a:rPr lang="en-US" sz="1400" dirty="0" err="1"/>
              <a:t>fluktuatif.Minimnya</a:t>
            </a:r>
            <a:r>
              <a:rPr lang="en-US" sz="1400" dirty="0"/>
              <a:t> </a:t>
            </a:r>
            <a:r>
              <a:rPr lang="en-US" sz="1400" dirty="0" err="1"/>
              <a:t>penerapan</a:t>
            </a:r>
            <a:r>
              <a:rPr lang="en-US" sz="1400" dirty="0"/>
              <a:t> </a:t>
            </a:r>
            <a:r>
              <a:rPr lang="en-US" sz="1400" dirty="0" err="1"/>
              <a:t>IoT</a:t>
            </a:r>
            <a:r>
              <a:rPr lang="en-US" sz="1400" dirty="0"/>
              <a:t> </a:t>
            </a:r>
            <a:r>
              <a:rPr lang="en-US" sz="1400" dirty="0" err="1"/>
              <a:t>dalam</a:t>
            </a:r>
            <a:r>
              <a:rPr lang="en-US" sz="1400" dirty="0"/>
              <a:t> </a:t>
            </a:r>
            <a:r>
              <a:rPr lang="en-US" sz="1400" dirty="0" err="1"/>
              <a:t>sistem</a:t>
            </a:r>
            <a:r>
              <a:rPr lang="en-US" sz="1400" dirty="0"/>
              <a:t> </a:t>
            </a:r>
            <a:r>
              <a:rPr lang="en-US" sz="1400" dirty="0" err="1"/>
              <a:t>hidroponik</a:t>
            </a:r>
            <a:r>
              <a:rPr lang="en-US" sz="1400" dirty="0"/>
              <a:t> </a:t>
            </a:r>
            <a:r>
              <a:rPr lang="en-US" sz="1400" dirty="0" err="1"/>
              <a:t>untuk</a:t>
            </a:r>
            <a:r>
              <a:rPr lang="en-US" sz="1400" dirty="0"/>
              <a:t> </a:t>
            </a:r>
            <a:r>
              <a:rPr lang="en-US" sz="1400" dirty="0" err="1"/>
              <a:t>tanaman</a:t>
            </a:r>
            <a:r>
              <a:rPr lang="en-US" sz="1400" dirty="0"/>
              <a:t> </a:t>
            </a:r>
            <a:r>
              <a:rPr lang="en-US" sz="1400" dirty="0" err="1"/>
              <a:t>ini</a:t>
            </a:r>
            <a:r>
              <a:rPr lang="en-US" sz="1400" dirty="0"/>
              <a:t> </a:t>
            </a:r>
            <a:r>
              <a:rPr lang="en-US" sz="1400" dirty="0" err="1"/>
              <a:t>secara</a:t>
            </a:r>
            <a:r>
              <a:rPr lang="en-US" sz="1400" dirty="0"/>
              <a:t> </a:t>
            </a:r>
            <a:r>
              <a:rPr lang="en-US" sz="1400" dirty="0" err="1"/>
              <a:t>spesifik.Rumusan</a:t>
            </a:r>
            <a:r>
              <a:rPr lang="en-US" sz="1400" dirty="0"/>
              <a:t> </a:t>
            </a:r>
            <a:r>
              <a:rPr lang="en-US" sz="1400" dirty="0" err="1"/>
              <a:t>masalah:Bagaimana</a:t>
            </a:r>
            <a:r>
              <a:rPr lang="en-US" sz="1400" dirty="0"/>
              <a:t> </a:t>
            </a:r>
            <a:r>
              <a:rPr lang="en-US" sz="1400" dirty="0" err="1"/>
              <a:t>sistem</a:t>
            </a:r>
            <a:r>
              <a:rPr lang="en-US" sz="1400" dirty="0"/>
              <a:t> </a:t>
            </a:r>
            <a:r>
              <a:rPr lang="en-US" sz="1400" dirty="0" err="1"/>
              <a:t>hidroponik</a:t>
            </a:r>
            <a:r>
              <a:rPr lang="en-US" sz="1400" dirty="0"/>
              <a:t> DWC yang </a:t>
            </a:r>
            <a:r>
              <a:rPr lang="en-US" sz="1400" dirty="0" err="1"/>
              <a:t>didukung</a:t>
            </a:r>
            <a:r>
              <a:rPr lang="en-US" sz="1400" dirty="0"/>
              <a:t> </a:t>
            </a:r>
            <a:r>
              <a:rPr lang="en-US" sz="1400" dirty="0" err="1"/>
              <a:t>oleh</a:t>
            </a:r>
            <a:r>
              <a:rPr lang="en-US" sz="1400" dirty="0"/>
              <a:t> </a:t>
            </a:r>
            <a:r>
              <a:rPr lang="en-US" sz="1400" dirty="0" err="1"/>
              <a:t>kontrol</a:t>
            </a:r>
            <a:r>
              <a:rPr lang="en-US" sz="1400" dirty="0"/>
              <a:t> </a:t>
            </a:r>
            <a:r>
              <a:rPr lang="en-US" sz="1400" dirty="0" err="1"/>
              <a:t>suhu</a:t>
            </a:r>
            <a:r>
              <a:rPr lang="en-US" sz="1400" dirty="0"/>
              <a:t> </a:t>
            </a:r>
            <a:r>
              <a:rPr lang="en-US" sz="1400" dirty="0" err="1"/>
              <a:t>dan</a:t>
            </a:r>
            <a:r>
              <a:rPr lang="en-US" sz="1400" dirty="0"/>
              <a:t> </a:t>
            </a:r>
            <a:r>
              <a:rPr lang="en-US" sz="1400" dirty="0" err="1"/>
              <a:t>pencahayaan</a:t>
            </a:r>
            <a:r>
              <a:rPr lang="en-US" sz="1400" dirty="0"/>
              <a:t> </a:t>
            </a:r>
            <a:r>
              <a:rPr lang="en-US" sz="1400" dirty="0" err="1"/>
              <a:t>berbasis</a:t>
            </a:r>
            <a:r>
              <a:rPr lang="en-US" sz="1400" dirty="0"/>
              <a:t> </a:t>
            </a:r>
            <a:r>
              <a:rPr lang="en-US" sz="1400" dirty="0" err="1"/>
              <a:t>IoT</a:t>
            </a:r>
            <a:r>
              <a:rPr lang="en-US" sz="1400" dirty="0"/>
              <a:t> </a:t>
            </a:r>
            <a:r>
              <a:rPr lang="en-US" sz="1400" dirty="0" err="1"/>
              <a:t>dapat</a:t>
            </a:r>
            <a:r>
              <a:rPr lang="en-US" sz="1400" dirty="0"/>
              <a:t> </a:t>
            </a:r>
            <a:r>
              <a:rPr lang="en-US" sz="1400" dirty="0" err="1"/>
              <a:t>meningkatkan</a:t>
            </a:r>
            <a:r>
              <a:rPr lang="en-US" sz="1400" dirty="0"/>
              <a:t> </a:t>
            </a:r>
            <a:r>
              <a:rPr lang="en-US" sz="1400" dirty="0" err="1"/>
              <a:t>hasil</a:t>
            </a:r>
            <a:r>
              <a:rPr lang="en-US" sz="1400" dirty="0"/>
              <a:t> </a:t>
            </a:r>
            <a:r>
              <a:rPr lang="en-US" sz="1400" dirty="0" err="1"/>
              <a:t>panen</a:t>
            </a:r>
            <a:r>
              <a:rPr lang="en-US" sz="1400" dirty="0"/>
              <a:t> </a:t>
            </a:r>
            <a:r>
              <a:rPr lang="en-US" sz="1400" dirty="0" err="1"/>
              <a:t>dan</a:t>
            </a:r>
            <a:r>
              <a:rPr lang="en-US" sz="1400" dirty="0"/>
              <a:t> </a:t>
            </a:r>
            <a:r>
              <a:rPr lang="en-US" sz="1400" dirty="0" err="1"/>
              <a:t>efisiensi</a:t>
            </a:r>
            <a:r>
              <a:rPr lang="en-US" sz="1400" dirty="0"/>
              <a:t> </a:t>
            </a:r>
            <a:r>
              <a:rPr lang="en-US" sz="1400" dirty="0" err="1"/>
              <a:t>ekonomi</a:t>
            </a:r>
            <a:r>
              <a:rPr lang="en-US" sz="1400" dirty="0"/>
              <a:t> </a:t>
            </a:r>
            <a:r>
              <a:rPr lang="en-US" sz="1400" dirty="0" err="1"/>
              <a:t>dalam</a:t>
            </a:r>
            <a:r>
              <a:rPr lang="en-US" sz="1400" dirty="0"/>
              <a:t> </a:t>
            </a:r>
            <a:r>
              <a:rPr lang="en-US" sz="1400" dirty="0" err="1"/>
              <a:t>budidaya</a:t>
            </a:r>
            <a:r>
              <a:rPr lang="en-US" sz="1400" dirty="0"/>
              <a:t> Chinese celery?</a:t>
            </a:r>
          </a:p>
        </p:txBody>
      </p:sp>
      <p:sp>
        <p:nvSpPr>
          <p:cNvPr id="7" name="Rectangle 6"/>
          <p:cNvSpPr/>
          <p:nvPr/>
        </p:nvSpPr>
        <p:spPr>
          <a:xfrm>
            <a:off x="362712" y="3900809"/>
            <a:ext cx="3216060" cy="2092881"/>
          </a:xfrm>
          <a:prstGeom prst="rect">
            <a:avLst/>
          </a:prstGeom>
        </p:spPr>
        <p:txBody>
          <a:bodyPr wrap="square">
            <a:spAutoFit/>
          </a:bodyPr>
          <a:lstStyle/>
          <a:p>
            <a:r>
              <a:rPr lang="en-US" sz="1600" dirty="0" err="1" smtClean="0"/>
              <a:t>Tujuan</a:t>
            </a:r>
            <a:r>
              <a:rPr lang="en-US" sz="1600" dirty="0" smtClean="0"/>
              <a:t>:</a:t>
            </a:r>
          </a:p>
          <a:p>
            <a:pPr algn="just"/>
            <a:r>
              <a:rPr lang="en-US" sz="1400" dirty="0" err="1"/>
              <a:t>Menerapkan</a:t>
            </a:r>
            <a:r>
              <a:rPr lang="en-US" sz="1400" dirty="0"/>
              <a:t> </a:t>
            </a:r>
            <a:r>
              <a:rPr lang="en-US" sz="1400" dirty="0" err="1"/>
              <a:t>sistem</a:t>
            </a:r>
            <a:r>
              <a:rPr lang="en-US" sz="1400" dirty="0"/>
              <a:t> </a:t>
            </a:r>
            <a:r>
              <a:rPr lang="en-US" sz="1400" dirty="0" err="1"/>
              <a:t>kontrol</a:t>
            </a:r>
            <a:r>
              <a:rPr lang="en-US" sz="1400" dirty="0"/>
              <a:t> </a:t>
            </a:r>
            <a:r>
              <a:rPr lang="en-US" sz="1400" dirty="0" err="1"/>
              <a:t>suhu</a:t>
            </a:r>
            <a:r>
              <a:rPr lang="en-US" sz="1400" dirty="0"/>
              <a:t> </a:t>
            </a:r>
            <a:r>
              <a:rPr lang="en-US" sz="1400" dirty="0" err="1"/>
              <a:t>dan</a:t>
            </a:r>
            <a:r>
              <a:rPr lang="en-US" sz="1400" dirty="0"/>
              <a:t> </a:t>
            </a:r>
            <a:r>
              <a:rPr lang="en-US" sz="1400" dirty="0" err="1"/>
              <a:t>cahaya</a:t>
            </a:r>
            <a:r>
              <a:rPr lang="en-US" sz="1400" dirty="0"/>
              <a:t> </a:t>
            </a:r>
            <a:r>
              <a:rPr lang="en-US" sz="1400" dirty="0" err="1"/>
              <a:t>otomatis</a:t>
            </a:r>
            <a:r>
              <a:rPr lang="en-US" sz="1400" dirty="0"/>
              <a:t> </a:t>
            </a:r>
            <a:r>
              <a:rPr lang="en-US" sz="1400" dirty="0" err="1"/>
              <a:t>berbasis</a:t>
            </a:r>
            <a:r>
              <a:rPr lang="en-US" sz="1400" dirty="0"/>
              <a:t> </a:t>
            </a:r>
            <a:r>
              <a:rPr lang="en-US" sz="1400" dirty="0" err="1"/>
              <a:t>IoT</a:t>
            </a:r>
            <a:r>
              <a:rPr lang="en-US" sz="1400" dirty="0"/>
              <a:t> </a:t>
            </a:r>
            <a:r>
              <a:rPr lang="en-US" sz="1400" dirty="0" err="1"/>
              <a:t>dalam</a:t>
            </a:r>
            <a:r>
              <a:rPr lang="en-US" sz="1400" dirty="0"/>
              <a:t> </a:t>
            </a:r>
            <a:r>
              <a:rPr lang="en-US" sz="1400" dirty="0" err="1"/>
              <a:t>metode</a:t>
            </a:r>
            <a:r>
              <a:rPr lang="en-US" sz="1400" dirty="0"/>
              <a:t> </a:t>
            </a:r>
            <a:r>
              <a:rPr lang="en-US" sz="1400" dirty="0" err="1"/>
              <a:t>hidroponik</a:t>
            </a:r>
            <a:r>
              <a:rPr lang="en-US" sz="1400" dirty="0"/>
              <a:t> </a:t>
            </a:r>
            <a:r>
              <a:rPr lang="en-US" sz="1400" dirty="0" err="1"/>
              <a:t>DWC.Menganalisis</a:t>
            </a:r>
            <a:r>
              <a:rPr lang="en-US" sz="1400" dirty="0"/>
              <a:t> </a:t>
            </a:r>
            <a:r>
              <a:rPr lang="en-US" sz="1400" dirty="0" err="1"/>
              <a:t>pengaruh</a:t>
            </a:r>
            <a:r>
              <a:rPr lang="en-US" sz="1400" dirty="0"/>
              <a:t> </a:t>
            </a:r>
            <a:r>
              <a:rPr lang="en-US" sz="1400" dirty="0" err="1"/>
              <a:t>kombinasi</a:t>
            </a:r>
            <a:r>
              <a:rPr lang="en-US" sz="1400" dirty="0"/>
              <a:t> </a:t>
            </a:r>
            <a:r>
              <a:rPr lang="en-US" sz="1400" dirty="0" err="1"/>
              <a:t>kontrol</a:t>
            </a:r>
            <a:r>
              <a:rPr lang="en-US" sz="1400" dirty="0"/>
              <a:t> </a:t>
            </a:r>
            <a:r>
              <a:rPr lang="en-US" sz="1400" dirty="0" err="1"/>
              <a:t>tersebut</a:t>
            </a:r>
            <a:r>
              <a:rPr lang="en-US" sz="1400" dirty="0"/>
              <a:t> </a:t>
            </a:r>
            <a:r>
              <a:rPr lang="en-US" sz="1400" dirty="0" err="1"/>
              <a:t>terhadap</a:t>
            </a:r>
            <a:r>
              <a:rPr lang="en-US" sz="1400" dirty="0"/>
              <a:t> </a:t>
            </a:r>
            <a:r>
              <a:rPr lang="en-US" sz="1400" dirty="0" err="1"/>
              <a:t>pertumbuhan</a:t>
            </a:r>
            <a:r>
              <a:rPr lang="en-US" sz="1400" dirty="0"/>
              <a:t> Chinese </a:t>
            </a:r>
            <a:r>
              <a:rPr lang="en-US" sz="1400" dirty="0" err="1"/>
              <a:t>celery.Melakukan</a:t>
            </a:r>
            <a:r>
              <a:rPr lang="en-US" sz="1400" dirty="0"/>
              <a:t> </a:t>
            </a:r>
            <a:r>
              <a:rPr lang="en-US" sz="1400" dirty="0" err="1"/>
              <a:t>evaluasi</a:t>
            </a:r>
            <a:r>
              <a:rPr lang="en-US" sz="1400" dirty="0"/>
              <a:t> </a:t>
            </a:r>
            <a:r>
              <a:rPr lang="en-US" sz="1400" dirty="0" err="1"/>
              <a:t>ekonomi</a:t>
            </a:r>
            <a:r>
              <a:rPr lang="en-US" sz="1400" dirty="0"/>
              <a:t> </a:t>
            </a:r>
            <a:r>
              <a:rPr lang="en-US" sz="1400" dirty="0" err="1"/>
              <a:t>terhadap</a:t>
            </a:r>
            <a:r>
              <a:rPr lang="en-US" sz="1400" dirty="0"/>
              <a:t> </a:t>
            </a:r>
            <a:r>
              <a:rPr lang="en-US" sz="1400" dirty="0" err="1"/>
              <a:t>sistem</a:t>
            </a:r>
            <a:r>
              <a:rPr lang="en-US" sz="1400" dirty="0"/>
              <a:t> </a:t>
            </a:r>
            <a:r>
              <a:rPr lang="en-US" sz="1400" dirty="0" err="1"/>
              <a:t>IoT</a:t>
            </a:r>
            <a:r>
              <a:rPr lang="en-US" sz="1400" dirty="0"/>
              <a:t>-enhanced </a:t>
            </a:r>
            <a:r>
              <a:rPr lang="en-US" sz="1400" dirty="0" err="1"/>
              <a:t>dibandingkan</a:t>
            </a:r>
            <a:r>
              <a:rPr lang="en-US" sz="1400" dirty="0"/>
              <a:t> </a:t>
            </a:r>
            <a:r>
              <a:rPr lang="en-US" sz="1400" dirty="0" err="1"/>
              <a:t>sistem</a:t>
            </a:r>
            <a:r>
              <a:rPr lang="en-US" sz="1400" dirty="0"/>
              <a:t> </a:t>
            </a:r>
            <a:r>
              <a:rPr lang="en-US" sz="1400" dirty="0" err="1"/>
              <a:t>konvensional</a:t>
            </a:r>
            <a:r>
              <a:rPr lang="en-US" sz="1400" dirty="0"/>
              <a:t>.</a:t>
            </a:r>
            <a:endParaRPr lang="en-US" sz="1400" dirty="0" smtClean="0"/>
          </a:p>
        </p:txBody>
      </p:sp>
      <p:sp>
        <p:nvSpPr>
          <p:cNvPr id="9" name="Rectangle 8"/>
          <p:cNvSpPr/>
          <p:nvPr/>
        </p:nvSpPr>
        <p:spPr>
          <a:xfrm>
            <a:off x="3720767" y="915377"/>
            <a:ext cx="3216060" cy="3570208"/>
          </a:xfrm>
          <a:prstGeom prst="rect">
            <a:avLst/>
          </a:prstGeom>
        </p:spPr>
        <p:txBody>
          <a:bodyPr wrap="square">
            <a:spAutoFit/>
          </a:bodyPr>
          <a:lstStyle/>
          <a:p>
            <a:r>
              <a:rPr lang="en-US" sz="1600" b="1" dirty="0" err="1"/>
              <a:t>Langkah-langkah</a:t>
            </a:r>
            <a:r>
              <a:rPr lang="en-US" sz="1600" b="1" dirty="0"/>
              <a:t> </a:t>
            </a:r>
            <a:r>
              <a:rPr lang="en-US" sz="1600" b="1" dirty="0" err="1" smtClean="0"/>
              <a:t>Penelitian</a:t>
            </a:r>
            <a:r>
              <a:rPr lang="en-US" sz="1600" b="1" dirty="0" smtClean="0"/>
              <a:t>:</a:t>
            </a:r>
            <a:endParaRPr lang="en-US" sz="1400" b="1" dirty="0"/>
          </a:p>
          <a:p>
            <a:pPr marL="285750" indent="-285750">
              <a:buFont typeface="Wingdings" panose="05000000000000000000" pitchFamily="2" charset="2"/>
              <a:buChar char="v"/>
            </a:pPr>
            <a:r>
              <a:rPr lang="en-US" sz="1400" dirty="0" err="1"/>
              <a:t>Desain</a:t>
            </a:r>
            <a:r>
              <a:rPr lang="en-US" sz="1400" dirty="0"/>
              <a:t> </a:t>
            </a:r>
            <a:r>
              <a:rPr lang="en-US" sz="1400" dirty="0" err="1"/>
              <a:t>sistem</a:t>
            </a:r>
            <a:r>
              <a:rPr lang="en-US" sz="1400" dirty="0"/>
              <a:t> </a:t>
            </a:r>
            <a:r>
              <a:rPr lang="en-US" sz="1400" dirty="0" err="1"/>
              <a:t>kontrol</a:t>
            </a:r>
            <a:r>
              <a:rPr lang="en-US" sz="1400" dirty="0"/>
              <a:t> </a:t>
            </a:r>
            <a:r>
              <a:rPr lang="en-US" sz="1400" dirty="0" err="1"/>
              <a:t>berbasis</a:t>
            </a:r>
            <a:r>
              <a:rPr lang="en-US" sz="1400" dirty="0"/>
              <a:t> </a:t>
            </a:r>
            <a:r>
              <a:rPr lang="en-US" sz="1400" b="1" dirty="0" err="1"/>
              <a:t>mikrokontroler</a:t>
            </a:r>
            <a:r>
              <a:rPr lang="en-US" sz="1400" b="1" dirty="0"/>
              <a:t> ESP32</a:t>
            </a:r>
            <a:r>
              <a:rPr lang="en-US" sz="1400" dirty="0"/>
              <a:t> </a:t>
            </a:r>
            <a:r>
              <a:rPr lang="en-US" sz="1400" dirty="0" err="1"/>
              <a:t>dan</a:t>
            </a:r>
            <a:r>
              <a:rPr lang="en-US" sz="1400" dirty="0"/>
              <a:t> sensor </a:t>
            </a:r>
            <a:r>
              <a:rPr lang="en-US" sz="1400" dirty="0" err="1"/>
              <a:t>suhu</a:t>
            </a:r>
            <a:r>
              <a:rPr lang="en-US" sz="1400" dirty="0"/>
              <a:t>, </a:t>
            </a:r>
            <a:r>
              <a:rPr lang="en-US" sz="1400" dirty="0" err="1"/>
              <a:t>kelembapan</a:t>
            </a:r>
            <a:r>
              <a:rPr lang="en-US" sz="1400" dirty="0"/>
              <a:t>, pH, </a:t>
            </a:r>
            <a:r>
              <a:rPr lang="en-US" sz="1400" dirty="0" err="1"/>
              <a:t>dan</a:t>
            </a:r>
            <a:r>
              <a:rPr lang="en-US" sz="1400" dirty="0"/>
              <a:t> EC.</a:t>
            </a:r>
          </a:p>
          <a:p>
            <a:pPr marL="285750" indent="-285750">
              <a:buFont typeface="Wingdings" panose="05000000000000000000" pitchFamily="2" charset="2"/>
              <a:buChar char="v"/>
            </a:pPr>
            <a:r>
              <a:rPr lang="en-US" sz="1400" dirty="0" err="1"/>
              <a:t>Desain</a:t>
            </a:r>
            <a:r>
              <a:rPr lang="en-US" sz="1400" dirty="0"/>
              <a:t> </a:t>
            </a:r>
            <a:r>
              <a:rPr lang="en-US" sz="1400" dirty="0" err="1"/>
              <a:t>empat</a:t>
            </a:r>
            <a:r>
              <a:rPr lang="en-US" sz="1400" dirty="0"/>
              <a:t> </a:t>
            </a:r>
            <a:r>
              <a:rPr lang="en-US" sz="1400" dirty="0" err="1"/>
              <a:t>kondisi</a:t>
            </a:r>
            <a:r>
              <a:rPr lang="en-US" sz="1400" dirty="0"/>
              <a:t> </a:t>
            </a:r>
            <a:r>
              <a:rPr lang="en-US" sz="1400" dirty="0" err="1"/>
              <a:t>perlakuan</a:t>
            </a:r>
            <a:r>
              <a:rPr lang="en-US" sz="1400" dirty="0"/>
              <a:t>:</a:t>
            </a:r>
          </a:p>
          <a:p>
            <a:pPr marL="742950" lvl="1" indent="-285750">
              <a:buFont typeface="Wingdings" panose="05000000000000000000" pitchFamily="2" charset="2"/>
              <a:buChar char="Ø"/>
            </a:pPr>
            <a:r>
              <a:rPr lang="en-US" sz="1400" dirty="0" err="1"/>
              <a:t>Kontrol</a:t>
            </a:r>
            <a:r>
              <a:rPr lang="en-US" sz="1400" dirty="0"/>
              <a:t> </a:t>
            </a:r>
            <a:r>
              <a:rPr lang="en-US" sz="1400" dirty="0" err="1"/>
              <a:t>suhu</a:t>
            </a:r>
            <a:r>
              <a:rPr lang="en-US" sz="1400" dirty="0"/>
              <a:t> + </a:t>
            </a:r>
            <a:r>
              <a:rPr lang="en-US" sz="1400" dirty="0" err="1"/>
              <a:t>cahaya</a:t>
            </a:r>
            <a:endParaRPr lang="en-US" sz="1400" dirty="0"/>
          </a:p>
          <a:p>
            <a:pPr marL="742950" lvl="1" indent="-285750">
              <a:buFont typeface="Wingdings" panose="05000000000000000000" pitchFamily="2" charset="2"/>
              <a:buChar char="Ø"/>
            </a:pPr>
            <a:r>
              <a:rPr lang="en-US" sz="1400" dirty="0" err="1"/>
              <a:t>Hanya</a:t>
            </a:r>
            <a:r>
              <a:rPr lang="en-US" sz="1400" dirty="0"/>
              <a:t> </a:t>
            </a:r>
            <a:r>
              <a:rPr lang="en-US" sz="1400" dirty="0" err="1"/>
              <a:t>kontrol</a:t>
            </a:r>
            <a:r>
              <a:rPr lang="en-US" sz="1400" dirty="0"/>
              <a:t> </a:t>
            </a:r>
            <a:r>
              <a:rPr lang="en-US" sz="1400" dirty="0" err="1"/>
              <a:t>suhu</a:t>
            </a:r>
            <a:endParaRPr lang="en-US" sz="1400" dirty="0"/>
          </a:p>
          <a:p>
            <a:pPr marL="742950" lvl="1" indent="-285750">
              <a:buFont typeface="Wingdings" panose="05000000000000000000" pitchFamily="2" charset="2"/>
              <a:buChar char="Ø"/>
            </a:pPr>
            <a:r>
              <a:rPr lang="en-US" sz="1400" dirty="0" err="1"/>
              <a:t>Hanya</a:t>
            </a:r>
            <a:r>
              <a:rPr lang="en-US" sz="1400" dirty="0"/>
              <a:t> </a:t>
            </a:r>
            <a:r>
              <a:rPr lang="en-US" sz="1400" dirty="0" err="1"/>
              <a:t>kontrol</a:t>
            </a:r>
            <a:r>
              <a:rPr lang="en-US" sz="1400" dirty="0"/>
              <a:t> </a:t>
            </a:r>
            <a:r>
              <a:rPr lang="en-US" sz="1400" dirty="0" err="1"/>
              <a:t>cahaya</a:t>
            </a:r>
            <a:endParaRPr lang="en-US" sz="1400" dirty="0"/>
          </a:p>
          <a:p>
            <a:pPr marL="742950" lvl="1" indent="-285750">
              <a:buFont typeface="Wingdings" panose="05000000000000000000" pitchFamily="2" charset="2"/>
              <a:buChar char="Ø"/>
            </a:pPr>
            <a:r>
              <a:rPr lang="en-US" sz="1400" dirty="0" err="1"/>
              <a:t>Tanpa</a:t>
            </a:r>
            <a:r>
              <a:rPr lang="en-US" sz="1400" dirty="0"/>
              <a:t> </a:t>
            </a:r>
            <a:r>
              <a:rPr lang="en-US" sz="1400" dirty="0" err="1"/>
              <a:t>kontrol</a:t>
            </a:r>
            <a:r>
              <a:rPr lang="en-US" sz="1400" dirty="0"/>
              <a:t> (</a:t>
            </a:r>
            <a:r>
              <a:rPr lang="en-US" sz="1400" dirty="0" err="1"/>
              <a:t>alami</a:t>
            </a:r>
            <a:r>
              <a:rPr lang="en-US" sz="1400" dirty="0"/>
              <a:t>)</a:t>
            </a:r>
          </a:p>
          <a:p>
            <a:pPr marL="285750" indent="-285750">
              <a:buFont typeface="Wingdings" panose="05000000000000000000" pitchFamily="2" charset="2"/>
              <a:buChar char="v"/>
            </a:pPr>
            <a:r>
              <a:rPr lang="en-US" sz="1400" dirty="0" err="1"/>
              <a:t>Instalasi</a:t>
            </a:r>
            <a:r>
              <a:rPr lang="en-US" sz="1400" dirty="0"/>
              <a:t> </a:t>
            </a:r>
            <a:r>
              <a:rPr lang="en-US" sz="1400" dirty="0" err="1"/>
              <a:t>dalam</a:t>
            </a:r>
            <a:r>
              <a:rPr lang="en-US" sz="1400" dirty="0"/>
              <a:t> 4 greenhouse DWC.</a:t>
            </a:r>
          </a:p>
          <a:p>
            <a:pPr marL="285750" indent="-285750">
              <a:buFont typeface="Wingdings" panose="05000000000000000000" pitchFamily="2" charset="2"/>
              <a:buChar char="v"/>
            </a:pPr>
            <a:r>
              <a:rPr lang="en-US" sz="1400" dirty="0" err="1"/>
              <a:t>Penanaman</a:t>
            </a:r>
            <a:r>
              <a:rPr lang="en-US" sz="1400" dirty="0"/>
              <a:t> Chinese celery </a:t>
            </a:r>
            <a:r>
              <a:rPr lang="en-US" sz="1400" dirty="0" err="1"/>
              <a:t>selama</a:t>
            </a:r>
            <a:r>
              <a:rPr lang="en-US" sz="1400" dirty="0"/>
              <a:t> </a:t>
            </a:r>
            <a:r>
              <a:rPr lang="en-US" sz="1400" b="1" dirty="0"/>
              <a:t>45 </a:t>
            </a:r>
            <a:r>
              <a:rPr lang="en-US" sz="1400" b="1" dirty="0" err="1"/>
              <a:t>hari</a:t>
            </a:r>
            <a:r>
              <a:rPr lang="en-US" sz="1400" dirty="0"/>
              <a:t>.</a:t>
            </a:r>
          </a:p>
          <a:p>
            <a:pPr marL="285750" indent="-285750">
              <a:buFont typeface="Wingdings" panose="05000000000000000000" pitchFamily="2" charset="2"/>
              <a:buChar char="v"/>
            </a:pPr>
            <a:r>
              <a:rPr lang="en-US" sz="1400" dirty="0"/>
              <a:t>Monitoring </a:t>
            </a:r>
            <a:r>
              <a:rPr lang="en-US" sz="1400" dirty="0" err="1"/>
              <a:t>otomatis</a:t>
            </a:r>
            <a:r>
              <a:rPr lang="en-US" sz="1400" dirty="0"/>
              <a:t> </a:t>
            </a:r>
            <a:r>
              <a:rPr lang="en-US" sz="1400" dirty="0" err="1"/>
              <a:t>melalui</a:t>
            </a:r>
            <a:r>
              <a:rPr lang="en-US" sz="1400" dirty="0"/>
              <a:t> </a:t>
            </a:r>
            <a:r>
              <a:rPr lang="en-US" sz="1400" b="1" dirty="0"/>
              <a:t>platform </a:t>
            </a:r>
            <a:r>
              <a:rPr lang="en-US" sz="1400" b="1" dirty="0" err="1"/>
              <a:t>IoT</a:t>
            </a:r>
            <a:r>
              <a:rPr lang="en-US" sz="1400" b="1" dirty="0"/>
              <a:t> (</a:t>
            </a:r>
            <a:r>
              <a:rPr lang="en-US" sz="1400" b="1" dirty="0" err="1"/>
              <a:t>Blynk</a:t>
            </a:r>
            <a:r>
              <a:rPr lang="en-US" sz="1400" b="1" dirty="0"/>
              <a:t>)</a:t>
            </a:r>
            <a:r>
              <a:rPr lang="en-US" sz="1400" dirty="0"/>
              <a:t>.</a:t>
            </a:r>
          </a:p>
          <a:p>
            <a:pPr marL="285750" indent="-285750">
              <a:buFont typeface="Wingdings" panose="05000000000000000000" pitchFamily="2" charset="2"/>
              <a:buChar char="v"/>
            </a:pPr>
            <a:r>
              <a:rPr lang="en-US" sz="1400" dirty="0" err="1"/>
              <a:t>Analisis</a:t>
            </a:r>
            <a:r>
              <a:rPr lang="en-US" sz="1400" dirty="0"/>
              <a:t> </a:t>
            </a:r>
            <a:r>
              <a:rPr lang="en-US" sz="1400" dirty="0" err="1"/>
              <a:t>hasil</a:t>
            </a:r>
            <a:r>
              <a:rPr lang="en-US" sz="1400" dirty="0"/>
              <a:t> </a:t>
            </a:r>
            <a:r>
              <a:rPr lang="en-US" sz="1400" dirty="0" err="1"/>
              <a:t>pertumbuhan</a:t>
            </a:r>
            <a:r>
              <a:rPr lang="en-US" sz="1400" dirty="0"/>
              <a:t> </a:t>
            </a:r>
            <a:r>
              <a:rPr lang="en-US" sz="1400" dirty="0" err="1"/>
              <a:t>dan</a:t>
            </a:r>
            <a:r>
              <a:rPr lang="en-US" sz="1400" dirty="0"/>
              <a:t> </a:t>
            </a:r>
            <a:r>
              <a:rPr lang="en-US" sz="1400" dirty="0" err="1"/>
              <a:t>performa</a:t>
            </a:r>
            <a:r>
              <a:rPr lang="en-US" sz="1400" dirty="0"/>
              <a:t> </a:t>
            </a:r>
            <a:r>
              <a:rPr lang="en-US" sz="1400" dirty="0" err="1"/>
              <a:t>ekonomi</a:t>
            </a:r>
            <a:r>
              <a:rPr lang="en-US" sz="1400" dirty="0"/>
              <a:t>.</a:t>
            </a:r>
          </a:p>
        </p:txBody>
      </p:sp>
      <p:sp>
        <p:nvSpPr>
          <p:cNvPr id="10" name="Rectangle 9"/>
          <p:cNvSpPr/>
          <p:nvPr/>
        </p:nvSpPr>
        <p:spPr>
          <a:xfrm>
            <a:off x="6810703" y="956318"/>
            <a:ext cx="3216060" cy="3785652"/>
          </a:xfrm>
          <a:prstGeom prst="rect">
            <a:avLst/>
          </a:prstGeom>
        </p:spPr>
        <p:txBody>
          <a:bodyPr wrap="square">
            <a:spAutoFit/>
          </a:bodyPr>
          <a:lstStyle/>
          <a:p>
            <a:r>
              <a:rPr lang="en-US" sz="1600" b="1" dirty="0" err="1" smtClean="0"/>
              <a:t>Tahapan</a:t>
            </a:r>
            <a:r>
              <a:rPr lang="en-US" sz="1600" b="1" dirty="0" smtClean="0"/>
              <a:t> </a:t>
            </a:r>
            <a:r>
              <a:rPr lang="en-US" sz="1600" b="1" dirty="0" err="1" smtClean="0"/>
              <a:t>Penelitian</a:t>
            </a:r>
            <a:r>
              <a:rPr lang="en-US" sz="1600" b="1" dirty="0" smtClean="0"/>
              <a:t>:</a:t>
            </a:r>
          </a:p>
          <a:p>
            <a:pPr marL="342900" indent="-342900" algn="just">
              <a:buFont typeface="+mj-lt"/>
              <a:buAutoNum type="arabicPeriod"/>
            </a:pPr>
            <a:r>
              <a:rPr lang="en-US" sz="1400" dirty="0" err="1"/>
              <a:t>Perencanaan</a:t>
            </a:r>
            <a:r>
              <a:rPr lang="en-US" sz="1400" dirty="0"/>
              <a:t> </a:t>
            </a:r>
            <a:r>
              <a:rPr lang="en-US" sz="1400" dirty="0" err="1"/>
              <a:t>sistem</a:t>
            </a:r>
            <a:r>
              <a:rPr lang="en-US" sz="1400" dirty="0"/>
              <a:t>: </a:t>
            </a:r>
            <a:r>
              <a:rPr lang="en-US" sz="1400" dirty="0" err="1"/>
              <a:t>Identifikasi</a:t>
            </a:r>
            <a:r>
              <a:rPr lang="en-US" sz="1400" dirty="0"/>
              <a:t> </a:t>
            </a:r>
            <a:r>
              <a:rPr lang="en-US" sz="1400" dirty="0" err="1"/>
              <a:t>kebutuhan</a:t>
            </a:r>
            <a:r>
              <a:rPr lang="en-US" sz="1400" dirty="0"/>
              <a:t> sensor, </a:t>
            </a:r>
            <a:r>
              <a:rPr lang="en-US" sz="1400" dirty="0" err="1"/>
              <a:t>aktuator</a:t>
            </a:r>
            <a:r>
              <a:rPr lang="en-US" sz="1400" dirty="0"/>
              <a:t>, </a:t>
            </a:r>
            <a:r>
              <a:rPr lang="en-US" sz="1400" dirty="0" err="1"/>
              <a:t>dan</a:t>
            </a:r>
            <a:r>
              <a:rPr lang="en-US" sz="1400" dirty="0"/>
              <a:t> </a:t>
            </a:r>
            <a:r>
              <a:rPr lang="en-US" sz="1400" dirty="0" err="1"/>
              <a:t>mikrokontroler</a:t>
            </a:r>
            <a:r>
              <a:rPr lang="en-US" sz="1400" dirty="0" smtClean="0"/>
              <a:t>.</a:t>
            </a:r>
          </a:p>
          <a:p>
            <a:pPr marL="342900" indent="-342900" algn="just">
              <a:buFont typeface="+mj-lt"/>
              <a:buAutoNum type="arabicPeriod"/>
            </a:pPr>
            <a:r>
              <a:rPr lang="en-US" sz="1400" dirty="0" err="1" smtClean="0"/>
              <a:t>Implementasi</a:t>
            </a:r>
            <a:r>
              <a:rPr lang="en-US" sz="1400" dirty="0" smtClean="0"/>
              <a:t> </a:t>
            </a:r>
            <a:r>
              <a:rPr lang="en-US" sz="1400" dirty="0" err="1"/>
              <a:t>perangkat</a:t>
            </a:r>
            <a:r>
              <a:rPr lang="en-US" sz="1400" dirty="0"/>
              <a:t> </a:t>
            </a:r>
            <a:r>
              <a:rPr lang="en-US" sz="1400" dirty="0" err="1"/>
              <a:t>keras</a:t>
            </a:r>
            <a:r>
              <a:rPr lang="en-US" sz="1400" dirty="0"/>
              <a:t> </a:t>
            </a:r>
            <a:r>
              <a:rPr lang="en-US" sz="1400" dirty="0" err="1"/>
              <a:t>dan</a:t>
            </a:r>
            <a:r>
              <a:rPr lang="en-US" sz="1400" dirty="0"/>
              <a:t> </a:t>
            </a:r>
            <a:r>
              <a:rPr lang="en-US" sz="1400" dirty="0" err="1"/>
              <a:t>lunak</a:t>
            </a:r>
            <a:r>
              <a:rPr lang="en-US" sz="1400" dirty="0"/>
              <a:t>: </a:t>
            </a:r>
            <a:r>
              <a:rPr lang="en-US" sz="1400" dirty="0" err="1"/>
              <a:t>Integrasi</a:t>
            </a:r>
            <a:r>
              <a:rPr lang="en-US" sz="1400" dirty="0"/>
              <a:t> sensor EC, pH, DHT (temperature &amp; humidity), </a:t>
            </a:r>
            <a:r>
              <a:rPr lang="en-US" sz="1400" dirty="0" err="1"/>
              <a:t>kontrol</a:t>
            </a:r>
            <a:r>
              <a:rPr lang="en-US" sz="1400" dirty="0"/>
              <a:t> LED, </a:t>
            </a:r>
            <a:r>
              <a:rPr lang="en-US" sz="1400" dirty="0" err="1"/>
              <a:t>pompa</a:t>
            </a:r>
            <a:r>
              <a:rPr lang="en-US" sz="1400" dirty="0"/>
              <a:t> air, </a:t>
            </a:r>
            <a:r>
              <a:rPr lang="en-US" sz="1400" dirty="0" err="1"/>
              <a:t>dan</a:t>
            </a:r>
            <a:r>
              <a:rPr lang="en-US" sz="1400" dirty="0"/>
              <a:t> </a:t>
            </a:r>
            <a:r>
              <a:rPr lang="en-US" sz="1400" dirty="0" err="1"/>
              <a:t>sistem</a:t>
            </a:r>
            <a:r>
              <a:rPr lang="en-US" sz="1400" dirty="0"/>
              <a:t> misting</a:t>
            </a:r>
            <a:r>
              <a:rPr lang="en-US" sz="1400" dirty="0" smtClean="0"/>
              <a:t>.</a:t>
            </a:r>
          </a:p>
          <a:p>
            <a:pPr marL="342900" indent="-342900" algn="just">
              <a:buFont typeface="+mj-lt"/>
              <a:buAutoNum type="arabicPeriod"/>
            </a:pPr>
            <a:r>
              <a:rPr lang="en-US" sz="1400" dirty="0" err="1" smtClean="0"/>
              <a:t>Instalasi</a:t>
            </a:r>
            <a:r>
              <a:rPr lang="en-US" sz="1400" dirty="0" smtClean="0"/>
              <a:t> </a:t>
            </a:r>
            <a:r>
              <a:rPr lang="en-US" sz="1400" dirty="0"/>
              <a:t>di </a:t>
            </a:r>
            <a:r>
              <a:rPr lang="en-US" sz="1400" dirty="0" err="1"/>
              <a:t>lapangan</a:t>
            </a:r>
            <a:r>
              <a:rPr lang="en-US" sz="1400" dirty="0"/>
              <a:t>: 4 greenhouse </a:t>
            </a:r>
            <a:r>
              <a:rPr lang="en-US" sz="1400" dirty="0" err="1"/>
              <a:t>dengan</a:t>
            </a:r>
            <a:r>
              <a:rPr lang="en-US" sz="1400" dirty="0"/>
              <a:t> </a:t>
            </a:r>
            <a:r>
              <a:rPr lang="en-US" sz="1400" dirty="0" err="1"/>
              <a:t>perlakuan</a:t>
            </a:r>
            <a:r>
              <a:rPr lang="en-US" sz="1400" dirty="0"/>
              <a:t> </a:t>
            </a:r>
            <a:r>
              <a:rPr lang="en-US" sz="1400" dirty="0" err="1"/>
              <a:t>berbeda</a:t>
            </a:r>
            <a:r>
              <a:rPr lang="en-US" sz="1400" dirty="0" smtClean="0"/>
              <a:t>.</a:t>
            </a:r>
          </a:p>
          <a:p>
            <a:pPr marL="342900" indent="-342900" algn="just">
              <a:buFont typeface="+mj-lt"/>
              <a:buAutoNum type="arabicPeriod"/>
            </a:pPr>
            <a:r>
              <a:rPr lang="en-US" sz="1400" dirty="0" err="1" smtClean="0"/>
              <a:t>Pengumpulan</a:t>
            </a:r>
            <a:r>
              <a:rPr lang="en-US" sz="1400" dirty="0" smtClean="0"/>
              <a:t> </a:t>
            </a:r>
            <a:r>
              <a:rPr lang="en-US" sz="1400" dirty="0"/>
              <a:t>data: </a:t>
            </a:r>
            <a:r>
              <a:rPr lang="en-US" sz="1400" dirty="0" err="1"/>
              <a:t>Berat</a:t>
            </a:r>
            <a:r>
              <a:rPr lang="en-US" sz="1400" dirty="0"/>
              <a:t> </a:t>
            </a:r>
            <a:r>
              <a:rPr lang="en-US" sz="1400" dirty="0" err="1"/>
              <a:t>tanaman</a:t>
            </a:r>
            <a:r>
              <a:rPr lang="en-US" sz="1400" dirty="0"/>
              <a:t>, </a:t>
            </a:r>
            <a:r>
              <a:rPr lang="en-US" sz="1400" dirty="0" err="1"/>
              <a:t>tinggi</a:t>
            </a:r>
            <a:r>
              <a:rPr lang="en-US" sz="1400" dirty="0"/>
              <a:t> </a:t>
            </a:r>
            <a:r>
              <a:rPr lang="en-US" sz="1400" dirty="0" err="1"/>
              <a:t>tanaman</a:t>
            </a:r>
            <a:r>
              <a:rPr lang="en-US" sz="1400" dirty="0"/>
              <a:t>, </a:t>
            </a:r>
            <a:r>
              <a:rPr lang="en-US" sz="1400" dirty="0" err="1"/>
              <a:t>suhu</a:t>
            </a:r>
            <a:r>
              <a:rPr lang="en-US" sz="1400" dirty="0"/>
              <a:t>, </a:t>
            </a:r>
            <a:r>
              <a:rPr lang="en-US" sz="1400" dirty="0" err="1"/>
              <a:t>kelembapan</a:t>
            </a:r>
            <a:r>
              <a:rPr lang="en-US" sz="1400" dirty="0"/>
              <a:t>, </a:t>
            </a:r>
            <a:r>
              <a:rPr lang="en-US" sz="1400" dirty="0" err="1"/>
              <a:t>pencahayaan</a:t>
            </a:r>
            <a:r>
              <a:rPr lang="en-US" sz="1400" dirty="0"/>
              <a:t>, </a:t>
            </a:r>
            <a:r>
              <a:rPr lang="en-US" sz="1400" dirty="0" err="1"/>
              <a:t>setiap</a:t>
            </a:r>
            <a:r>
              <a:rPr lang="en-US" sz="1400" dirty="0"/>
              <a:t> 5–7 </a:t>
            </a:r>
            <a:r>
              <a:rPr lang="en-US" sz="1400" dirty="0" err="1"/>
              <a:t>hari</a:t>
            </a:r>
            <a:r>
              <a:rPr lang="en-US" sz="1400" dirty="0" smtClean="0"/>
              <a:t>.</a:t>
            </a:r>
          </a:p>
          <a:p>
            <a:pPr marL="342900" indent="-342900" algn="just">
              <a:buFont typeface="+mj-lt"/>
              <a:buAutoNum type="arabicPeriod"/>
            </a:pPr>
            <a:r>
              <a:rPr lang="en-US" sz="1400" dirty="0" err="1" smtClean="0"/>
              <a:t>Analisis</a:t>
            </a:r>
            <a:r>
              <a:rPr lang="en-US" sz="1400" dirty="0" smtClean="0"/>
              <a:t> </a:t>
            </a:r>
            <a:r>
              <a:rPr lang="en-US" sz="1400" dirty="0"/>
              <a:t>data: </a:t>
            </a:r>
            <a:r>
              <a:rPr lang="en-US" sz="1400" dirty="0" err="1"/>
              <a:t>Uji</a:t>
            </a:r>
            <a:r>
              <a:rPr lang="en-US" sz="1400" dirty="0"/>
              <a:t> </a:t>
            </a:r>
            <a:r>
              <a:rPr lang="en-US" sz="1400" dirty="0" err="1"/>
              <a:t>statistik</a:t>
            </a:r>
            <a:r>
              <a:rPr lang="en-US" sz="1400" dirty="0"/>
              <a:t> (</a:t>
            </a:r>
            <a:r>
              <a:rPr lang="en-US" sz="1400" dirty="0" err="1"/>
              <a:t>uji</a:t>
            </a:r>
            <a:r>
              <a:rPr lang="en-US" sz="1400" dirty="0"/>
              <a:t> Friedman</a:t>
            </a:r>
            <a:r>
              <a:rPr lang="en-US" sz="1400" dirty="0" smtClean="0"/>
              <a:t>).</a:t>
            </a:r>
          </a:p>
          <a:p>
            <a:pPr marL="342900" indent="-342900" algn="just">
              <a:buFont typeface="+mj-lt"/>
              <a:buAutoNum type="arabicPeriod"/>
            </a:pPr>
            <a:r>
              <a:rPr lang="en-US" sz="1400" dirty="0" err="1" smtClean="0"/>
              <a:t>Evaluasi</a:t>
            </a:r>
            <a:r>
              <a:rPr lang="en-US" sz="1400" dirty="0" smtClean="0"/>
              <a:t> </a:t>
            </a:r>
            <a:r>
              <a:rPr lang="en-US" sz="1400" dirty="0" err="1"/>
              <a:t>ekonomi</a:t>
            </a:r>
            <a:r>
              <a:rPr lang="en-US" sz="1400" dirty="0"/>
              <a:t>: ROI, net profit, payback period.</a:t>
            </a:r>
          </a:p>
        </p:txBody>
      </p:sp>
    </p:spTree>
    <p:extLst>
      <p:ext uri="{BB962C8B-B14F-4D97-AF65-F5344CB8AC3E}">
        <p14:creationId xmlns:p14="http://schemas.microsoft.com/office/powerpoint/2010/main" val="12028227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Ex0</a:t>
            </a:r>
            <a:r>
              <a:rPr lang="en-US" dirty="0" smtClean="0">
                <a:solidFill>
                  <a:schemeClr val="bg1">
                    <a:lumMod val="65000"/>
                  </a:schemeClr>
                </a:solidFill>
              </a:rPr>
              <a:t>: &gt;&gt;</a:t>
            </a:r>
            <a:endParaRPr lang="en-US" dirty="0">
              <a:solidFill>
                <a:schemeClr val="bg1">
                  <a:lumMod val="65000"/>
                </a:schemeClr>
              </a:solidFill>
            </a:endParaRPr>
          </a:p>
        </p:txBody>
      </p:sp>
      <p:sp>
        <p:nvSpPr>
          <p:cNvPr id="5" name="Rectangle 4"/>
          <p:cNvSpPr/>
          <p:nvPr/>
        </p:nvSpPr>
        <p:spPr>
          <a:xfrm>
            <a:off x="1852169" y="374975"/>
            <a:ext cx="8736109" cy="307777"/>
          </a:xfrm>
          <a:prstGeom prst="rect">
            <a:avLst/>
          </a:prstGeom>
        </p:spPr>
        <p:txBody>
          <a:bodyPr wrap="none">
            <a:spAutoFit/>
          </a:bodyPr>
          <a:lstStyle/>
          <a:p>
            <a:r>
              <a:rPr lang="en-US" sz="1400" dirty="0" err="1" smtClean="0"/>
              <a:t>IoT</a:t>
            </a:r>
            <a:r>
              <a:rPr lang="en-US" sz="1400" dirty="0" smtClean="0"/>
              <a:t> </a:t>
            </a:r>
            <a:r>
              <a:rPr lang="en-US" sz="1400" dirty="0"/>
              <a:t>Enhanced Deep Water Culture Hydroponic System for Optimizing Chinese Celery Yield and Economic Evaluation</a:t>
            </a:r>
          </a:p>
        </p:txBody>
      </p:sp>
      <p:sp>
        <p:nvSpPr>
          <p:cNvPr id="6" name="Rectangle 5"/>
          <p:cNvSpPr/>
          <p:nvPr/>
        </p:nvSpPr>
        <p:spPr>
          <a:xfrm>
            <a:off x="362712" y="969691"/>
            <a:ext cx="3200295" cy="3570208"/>
          </a:xfrm>
          <a:prstGeom prst="rect">
            <a:avLst/>
          </a:prstGeom>
        </p:spPr>
        <p:txBody>
          <a:bodyPr wrap="square">
            <a:spAutoFit/>
          </a:bodyPr>
          <a:lstStyle/>
          <a:p>
            <a:r>
              <a:rPr lang="en-US" sz="1600" b="1" dirty="0" err="1" smtClean="0"/>
              <a:t>Analisa</a:t>
            </a:r>
            <a:r>
              <a:rPr lang="en-US" sz="1600" b="1" dirty="0" smtClean="0"/>
              <a:t> </a:t>
            </a:r>
            <a:r>
              <a:rPr lang="en-US" sz="1600" b="1" dirty="0" err="1" smtClean="0"/>
              <a:t>Hasil</a:t>
            </a:r>
            <a:r>
              <a:rPr lang="en-US" sz="1600" b="1" dirty="0" smtClean="0"/>
              <a:t>:</a:t>
            </a:r>
          </a:p>
          <a:p>
            <a:pPr marL="285750" indent="-285750" algn="just">
              <a:buFont typeface="Arial" panose="020B0604020202020204" pitchFamily="34" charset="0"/>
              <a:buChar char="•"/>
            </a:pPr>
            <a:r>
              <a:rPr lang="en-US" sz="1400" dirty="0" err="1"/>
              <a:t>Perlakuan</a:t>
            </a:r>
            <a:r>
              <a:rPr lang="en-US" sz="1400" dirty="0"/>
              <a:t> </a:t>
            </a:r>
            <a:r>
              <a:rPr lang="en-US" sz="1400" dirty="0" err="1"/>
              <a:t>kombinasi</a:t>
            </a:r>
            <a:r>
              <a:rPr lang="en-US" sz="1400" dirty="0"/>
              <a:t> </a:t>
            </a:r>
            <a:r>
              <a:rPr lang="en-US" sz="1400" dirty="0" err="1"/>
              <a:t>kontrol</a:t>
            </a:r>
            <a:r>
              <a:rPr lang="en-US" sz="1400" dirty="0"/>
              <a:t> </a:t>
            </a:r>
            <a:r>
              <a:rPr lang="en-US" sz="1400" dirty="0" err="1"/>
              <a:t>suhu</a:t>
            </a:r>
            <a:r>
              <a:rPr lang="en-US" sz="1400" dirty="0"/>
              <a:t> </a:t>
            </a:r>
            <a:r>
              <a:rPr lang="en-US" sz="1400" dirty="0" err="1"/>
              <a:t>dan</a:t>
            </a:r>
            <a:r>
              <a:rPr lang="en-US" sz="1400" dirty="0"/>
              <a:t> </a:t>
            </a:r>
            <a:r>
              <a:rPr lang="en-US" sz="1400" dirty="0" err="1"/>
              <a:t>cahaya</a:t>
            </a:r>
            <a:r>
              <a:rPr lang="en-US" sz="1400" dirty="0"/>
              <a:t> </a:t>
            </a:r>
            <a:r>
              <a:rPr lang="en-US" sz="1400" dirty="0" err="1"/>
              <a:t>menghasilkan</a:t>
            </a:r>
            <a:r>
              <a:rPr lang="en-US" sz="1400" dirty="0"/>
              <a:t> </a:t>
            </a:r>
            <a:r>
              <a:rPr lang="en-US" sz="1400" dirty="0" err="1"/>
              <a:t>hasil</a:t>
            </a:r>
            <a:r>
              <a:rPr lang="en-US" sz="1400" dirty="0"/>
              <a:t> </a:t>
            </a:r>
            <a:r>
              <a:rPr lang="en-US" sz="1400" dirty="0" err="1"/>
              <a:t>tertinggi</a:t>
            </a:r>
            <a:r>
              <a:rPr lang="en-US" sz="1400" dirty="0"/>
              <a:t> (30,3 kg), </a:t>
            </a:r>
            <a:r>
              <a:rPr lang="en-US" sz="1400" dirty="0" err="1"/>
              <a:t>dibandingkan</a:t>
            </a:r>
            <a:r>
              <a:rPr lang="en-US" sz="1400" dirty="0"/>
              <a:t> </a:t>
            </a:r>
            <a:r>
              <a:rPr lang="en-US" sz="1400" dirty="0" err="1"/>
              <a:t>kontrol</a:t>
            </a:r>
            <a:r>
              <a:rPr lang="en-US" sz="1400" dirty="0"/>
              <a:t> </a:t>
            </a:r>
            <a:r>
              <a:rPr lang="en-US" sz="1400" dirty="0" err="1"/>
              <a:t>alami</a:t>
            </a:r>
            <a:r>
              <a:rPr lang="en-US" sz="1400" dirty="0"/>
              <a:t> (26,6 kg</a:t>
            </a:r>
            <a:r>
              <a:rPr lang="en-US" sz="1400" dirty="0" smtClean="0"/>
              <a:t>).</a:t>
            </a:r>
          </a:p>
          <a:p>
            <a:pPr marL="285750" indent="-285750" algn="just">
              <a:buFont typeface="Arial" panose="020B0604020202020204" pitchFamily="34" charset="0"/>
              <a:buChar char="•"/>
            </a:pPr>
            <a:r>
              <a:rPr lang="en-US" sz="1400" dirty="0" err="1" smtClean="0"/>
              <a:t>Kontrol</a:t>
            </a:r>
            <a:r>
              <a:rPr lang="en-US" sz="1400" dirty="0" smtClean="0"/>
              <a:t> </a:t>
            </a:r>
            <a:r>
              <a:rPr lang="en-US" sz="1400" dirty="0" err="1"/>
              <a:t>suhu</a:t>
            </a:r>
            <a:r>
              <a:rPr lang="en-US" sz="1400" dirty="0"/>
              <a:t> </a:t>
            </a:r>
            <a:r>
              <a:rPr lang="en-US" sz="1400" dirty="0" err="1"/>
              <a:t>lebih</a:t>
            </a:r>
            <a:r>
              <a:rPr lang="en-US" sz="1400" dirty="0"/>
              <a:t> </a:t>
            </a:r>
            <a:r>
              <a:rPr lang="en-US" sz="1400" dirty="0" err="1"/>
              <a:t>signifikan</a:t>
            </a:r>
            <a:r>
              <a:rPr lang="en-US" sz="1400" dirty="0"/>
              <a:t> </a:t>
            </a:r>
            <a:r>
              <a:rPr lang="en-US" sz="1400" dirty="0" err="1"/>
              <a:t>terhadap</a:t>
            </a:r>
            <a:r>
              <a:rPr lang="en-US" sz="1400" dirty="0"/>
              <a:t> </a:t>
            </a:r>
            <a:r>
              <a:rPr lang="en-US" sz="1400" dirty="0" err="1"/>
              <a:t>pertumbuhan</a:t>
            </a:r>
            <a:r>
              <a:rPr lang="en-US" sz="1400" dirty="0"/>
              <a:t> </a:t>
            </a:r>
            <a:r>
              <a:rPr lang="en-US" sz="1400" dirty="0" err="1"/>
              <a:t>dibandingkan</a:t>
            </a:r>
            <a:r>
              <a:rPr lang="en-US" sz="1400" dirty="0"/>
              <a:t> </a:t>
            </a:r>
            <a:r>
              <a:rPr lang="en-US" sz="1400" dirty="0" err="1"/>
              <a:t>pencahayaan</a:t>
            </a:r>
            <a:r>
              <a:rPr lang="en-US" sz="1400" dirty="0" smtClean="0"/>
              <a:t>.</a:t>
            </a:r>
          </a:p>
          <a:p>
            <a:pPr marL="285750" indent="-285750" algn="just">
              <a:buFont typeface="Arial" panose="020B0604020202020204" pitchFamily="34" charset="0"/>
              <a:buChar char="•"/>
            </a:pPr>
            <a:r>
              <a:rPr lang="en-US" sz="1400" dirty="0" smtClean="0"/>
              <a:t>ROI </a:t>
            </a:r>
            <a:r>
              <a:rPr lang="en-US" sz="1400" dirty="0" err="1"/>
              <a:t>terbaik</a:t>
            </a:r>
            <a:r>
              <a:rPr lang="en-US" sz="1400" dirty="0"/>
              <a:t> </a:t>
            </a:r>
            <a:r>
              <a:rPr lang="en-US" sz="1400" dirty="0" err="1"/>
              <a:t>justru</a:t>
            </a:r>
            <a:r>
              <a:rPr lang="en-US" sz="1400" dirty="0"/>
              <a:t> </a:t>
            </a:r>
            <a:r>
              <a:rPr lang="en-US" sz="1400" dirty="0" err="1"/>
              <a:t>pada</a:t>
            </a:r>
            <a:r>
              <a:rPr lang="en-US" sz="1400" dirty="0"/>
              <a:t> </a:t>
            </a:r>
            <a:r>
              <a:rPr lang="en-US" sz="1400" dirty="0" err="1"/>
              <a:t>sistem</a:t>
            </a:r>
            <a:r>
              <a:rPr lang="en-US" sz="1400" dirty="0"/>
              <a:t> </a:t>
            </a:r>
            <a:r>
              <a:rPr lang="en-US" sz="1400" dirty="0" err="1"/>
              <a:t>sederhana</a:t>
            </a:r>
            <a:r>
              <a:rPr lang="en-US" sz="1400" dirty="0"/>
              <a:t> (</a:t>
            </a:r>
            <a:r>
              <a:rPr lang="en-US" sz="1400" dirty="0" err="1"/>
              <a:t>tanpa</a:t>
            </a:r>
            <a:r>
              <a:rPr lang="en-US" sz="1400" dirty="0"/>
              <a:t> </a:t>
            </a:r>
            <a:r>
              <a:rPr lang="en-US" sz="1400" dirty="0" err="1"/>
              <a:t>kontrol</a:t>
            </a:r>
            <a:r>
              <a:rPr lang="en-US" sz="1400" dirty="0"/>
              <a:t>), </a:t>
            </a:r>
            <a:r>
              <a:rPr lang="en-US" sz="1400" dirty="0" err="1"/>
              <a:t>karena</a:t>
            </a:r>
            <a:r>
              <a:rPr lang="en-US" sz="1400" dirty="0"/>
              <a:t> </a:t>
            </a:r>
            <a:r>
              <a:rPr lang="en-US" sz="1400" dirty="0" err="1"/>
              <a:t>biaya</a:t>
            </a:r>
            <a:r>
              <a:rPr lang="en-US" sz="1400" dirty="0"/>
              <a:t> </a:t>
            </a:r>
            <a:r>
              <a:rPr lang="en-US" sz="1400" dirty="0" err="1"/>
              <a:t>awal</a:t>
            </a:r>
            <a:r>
              <a:rPr lang="en-US" sz="1400" dirty="0"/>
              <a:t> </a:t>
            </a:r>
            <a:r>
              <a:rPr lang="en-US" sz="1400" dirty="0" err="1"/>
              <a:t>lebih</a:t>
            </a:r>
            <a:r>
              <a:rPr lang="en-US" sz="1400" dirty="0"/>
              <a:t> </a:t>
            </a:r>
            <a:r>
              <a:rPr lang="en-US" sz="1400" dirty="0" err="1"/>
              <a:t>rendah</a:t>
            </a:r>
            <a:r>
              <a:rPr lang="en-US" sz="1400" dirty="0"/>
              <a:t>, </a:t>
            </a:r>
            <a:r>
              <a:rPr lang="en-US" sz="1400" dirty="0" err="1"/>
              <a:t>meskipun</a:t>
            </a:r>
            <a:r>
              <a:rPr lang="en-US" sz="1400" dirty="0"/>
              <a:t> </a:t>
            </a:r>
            <a:r>
              <a:rPr lang="en-US" sz="1400" dirty="0" err="1"/>
              <a:t>hasilnya</a:t>
            </a:r>
            <a:r>
              <a:rPr lang="en-US" sz="1400" dirty="0"/>
              <a:t> </a:t>
            </a:r>
            <a:r>
              <a:rPr lang="en-US" sz="1400" dirty="0" err="1"/>
              <a:t>sedikit</a:t>
            </a:r>
            <a:r>
              <a:rPr lang="en-US" sz="1400" dirty="0"/>
              <a:t> </a:t>
            </a:r>
            <a:r>
              <a:rPr lang="en-US" sz="1400" dirty="0" err="1"/>
              <a:t>lebih</a:t>
            </a:r>
            <a:r>
              <a:rPr lang="en-US" sz="1400" dirty="0"/>
              <a:t> </a:t>
            </a:r>
            <a:r>
              <a:rPr lang="en-US" sz="1400" dirty="0" err="1"/>
              <a:t>kecil</a:t>
            </a:r>
            <a:r>
              <a:rPr lang="en-US" sz="1400" dirty="0" smtClean="0"/>
              <a:t>.</a:t>
            </a:r>
          </a:p>
          <a:p>
            <a:pPr marL="285750" indent="-285750" algn="just">
              <a:buFont typeface="Arial" panose="020B0604020202020204" pitchFamily="34" charset="0"/>
              <a:buChar char="•"/>
            </a:pPr>
            <a:r>
              <a:rPr lang="en-US" sz="1400" dirty="0" err="1" smtClean="0"/>
              <a:t>Sistem</a:t>
            </a:r>
            <a:r>
              <a:rPr lang="en-US" sz="1400" dirty="0" smtClean="0"/>
              <a:t> </a:t>
            </a:r>
            <a:r>
              <a:rPr lang="en-US" sz="1400" dirty="0" err="1"/>
              <a:t>IoT</a:t>
            </a:r>
            <a:r>
              <a:rPr lang="en-US" sz="1400" dirty="0"/>
              <a:t> </a:t>
            </a:r>
            <a:r>
              <a:rPr lang="en-US" sz="1400" dirty="0" err="1"/>
              <a:t>cocok</a:t>
            </a:r>
            <a:r>
              <a:rPr lang="en-US" sz="1400" dirty="0"/>
              <a:t> </a:t>
            </a:r>
            <a:r>
              <a:rPr lang="en-US" sz="1400" dirty="0" err="1"/>
              <a:t>untuk</a:t>
            </a:r>
            <a:r>
              <a:rPr lang="en-US" sz="1400" dirty="0"/>
              <a:t> </a:t>
            </a:r>
            <a:r>
              <a:rPr lang="en-US" sz="1400" dirty="0" err="1"/>
              <a:t>jangka</a:t>
            </a:r>
            <a:r>
              <a:rPr lang="en-US" sz="1400" dirty="0"/>
              <a:t> </a:t>
            </a:r>
            <a:r>
              <a:rPr lang="en-US" sz="1400" dirty="0" err="1"/>
              <a:t>panjang</a:t>
            </a:r>
            <a:r>
              <a:rPr lang="en-US" sz="1400" dirty="0"/>
              <a:t> </a:t>
            </a:r>
            <a:r>
              <a:rPr lang="en-US" sz="1400" dirty="0" err="1"/>
              <a:t>dan</a:t>
            </a:r>
            <a:r>
              <a:rPr lang="en-US" sz="1400" dirty="0"/>
              <a:t> </a:t>
            </a:r>
            <a:r>
              <a:rPr lang="en-US" sz="1400" dirty="0" err="1"/>
              <a:t>skala</a:t>
            </a:r>
            <a:r>
              <a:rPr lang="en-US" sz="1400" dirty="0"/>
              <a:t> </a:t>
            </a:r>
            <a:r>
              <a:rPr lang="en-US" sz="1400" dirty="0" err="1"/>
              <a:t>komersial</a:t>
            </a:r>
            <a:r>
              <a:rPr lang="en-US" sz="1400" dirty="0" smtClean="0"/>
              <a:t>.</a:t>
            </a:r>
          </a:p>
          <a:p>
            <a:pPr marL="285750" indent="-285750" algn="just">
              <a:buFont typeface="Arial" panose="020B0604020202020204" pitchFamily="34" charset="0"/>
              <a:buChar char="•"/>
            </a:pPr>
            <a:r>
              <a:rPr lang="en-US" sz="1400" dirty="0" err="1" smtClean="0"/>
              <a:t>Peningkatan</a:t>
            </a:r>
            <a:r>
              <a:rPr lang="en-US" sz="1400" dirty="0" smtClean="0"/>
              <a:t> </a:t>
            </a:r>
            <a:r>
              <a:rPr lang="en-US" sz="1400" dirty="0" err="1"/>
              <a:t>efisiensi</a:t>
            </a:r>
            <a:r>
              <a:rPr lang="en-US" sz="1400" dirty="0"/>
              <a:t> </a:t>
            </a:r>
            <a:r>
              <a:rPr lang="en-US" sz="1400" dirty="0" err="1"/>
              <a:t>hingga</a:t>
            </a:r>
            <a:r>
              <a:rPr lang="en-US" sz="1400" dirty="0"/>
              <a:t> 13,9% </a:t>
            </a:r>
            <a:r>
              <a:rPr lang="en-US" sz="1400" dirty="0" err="1"/>
              <a:t>dari</a:t>
            </a:r>
            <a:r>
              <a:rPr lang="en-US" sz="1400" dirty="0"/>
              <a:t> </a:t>
            </a:r>
            <a:r>
              <a:rPr lang="en-US" sz="1400" dirty="0" err="1"/>
              <a:t>segi</a:t>
            </a:r>
            <a:r>
              <a:rPr lang="en-US" sz="1400" dirty="0"/>
              <a:t> </a:t>
            </a:r>
            <a:r>
              <a:rPr lang="en-US" sz="1400" dirty="0" err="1"/>
              <a:t>hasil</a:t>
            </a:r>
            <a:r>
              <a:rPr lang="en-US" sz="1400" dirty="0"/>
              <a:t> </a:t>
            </a:r>
            <a:r>
              <a:rPr lang="en-US" sz="1400" dirty="0" err="1"/>
              <a:t>panen</a:t>
            </a:r>
            <a:r>
              <a:rPr lang="en-US" sz="1400" dirty="0"/>
              <a:t>.</a:t>
            </a:r>
            <a:endParaRPr lang="en-US" sz="1400" dirty="0" smtClean="0"/>
          </a:p>
        </p:txBody>
      </p:sp>
      <p:sp>
        <p:nvSpPr>
          <p:cNvPr id="10" name="Rectangle 9"/>
          <p:cNvSpPr/>
          <p:nvPr/>
        </p:nvSpPr>
        <p:spPr>
          <a:xfrm>
            <a:off x="3717880" y="969691"/>
            <a:ext cx="3216060" cy="3354765"/>
          </a:xfrm>
          <a:prstGeom prst="rect">
            <a:avLst/>
          </a:prstGeom>
        </p:spPr>
        <p:txBody>
          <a:bodyPr wrap="square">
            <a:spAutoFit/>
          </a:bodyPr>
          <a:lstStyle/>
          <a:p>
            <a:r>
              <a:rPr lang="en-US" sz="1600" b="1" dirty="0" smtClean="0"/>
              <a:t>Research Gap:</a:t>
            </a:r>
            <a:endParaRPr lang="en-US" sz="1400" dirty="0" smtClean="0"/>
          </a:p>
          <a:p>
            <a:pPr marL="285750" indent="-285750" algn="just">
              <a:buFont typeface="Wingdings" panose="05000000000000000000" pitchFamily="2" charset="2"/>
              <a:buChar char="§"/>
            </a:pPr>
            <a:r>
              <a:rPr lang="en-US" sz="1400" dirty="0" err="1"/>
              <a:t>Penelitian</a:t>
            </a:r>
            <a:r>
              <a:rPr lang="en-US" sz="1400" dirty="0"/>
              <a:t> </a:t>
            </a:r>
            <a:r>
              <a:rPr lang="en-US" sz="1400" dirty="0" err="1"/>
              <a:t>sebelumnya</a:t>
            </a:r>
            <a:r>
              <a:rPr lang="en-US" sz="1400" dirty="0"/>
              <a:t> </a:t>
            </a:r>
            <a:r>
              <a:rPr lang="en-US" sz="1400" dirty="0" err="1"/>
              <a:t>banyak</a:t>
            </a:r>
            <a:r>
              <a:rPr lang="en-US" sz="1400" dirty="0"/>
              <a:t> </a:t>
            </a:r>
            <a:r>
              <a:rPr lang="en-US" sz="1400" dirty="0" err="1"/>
              <a:t>fokus</a:t>
            </a:r>
            <a:r>
              <a:rPr lang="en-US" sz="1400" dirty="0"/>
              <a:t> </a:t>
            </a:r>
            <a:r>
              <a:rPr lang="en-US" sz="1400" dirty="0" err="1"/>
              <a:t>pada</a:t>
            </a:r>
            <a:r>
              <a:rPr lang="en-US" sz="1400" dirty="0"/>
              <a:t> </a:t>
            </a:r>
            <a:r>
              <a:rPr lang="en-US" sz="1400" dirty="0" err="1"/>
              <a:t>tanaman</a:t>
            </a:r>
            <a:r>
              <a:rPr lang="en-US" sz="1400" dirty="0"/>
              <a:t> lain, </a:t>
            </a:r>
            <a:r>
              <a:rPr lang="en-US" sz="1400" dirty="0" err="1"/>
              <a:t>atau</a:t>
            </a:r>
            <a:r>
              <a:rPr lang="en-US" sz="1400" dirty="0"/>
              <a:t> </a:t>
            </a:r>
            <a:r>
              <a:rPr lang="en-US" sz="1400" dirty="0" err="1"/>
              <a:t>hanya</a:t>
            </a:r>
            <a:r>
              <a:rPr lang="en-US" sz="1400" dirty="0"/>
              <a:t> </a:t>
            </a:r>
            <a:r>
              <a:rPr lang="en-US" sz="1400" dirty="0" err="1"/>
              <a:t>satu</a:t>
            </a:r>
            <a:r>
              <a:rPr lang="en-US" sz="1400" dirty="0"/>
              <a:t> </a:t>
            </a:r>
            <a:r>
              <a:rPr lang="en-US" sz="1400" dirty="0" err="1"/>
              <a:t>variabel</a:t>
            </a:r>
            <a:r>
              <a:rPr lang="en-US" sz="1400" dirty="0"/>
              <a:t> </a:t>
            </a:r>
            <a:r>
              <a:rPr lang="en-US" sz="1400" dirty="0" err="1"/>
              <a:t>lingkungan</a:t>
            </a:r>
            <a:r>
              <a:rPr lang="en-US" sz="1400" dirty="0"/>
              <a:t> (</a:t>
            </a:r>
            <a:r>
              <a:rPr lang="en-US" sz="1400" dirty="0" err="1"/>
              <a:t>misalnya</a:t>
            </a:r>
            <a:r>
              <a:rPr lang="en-US" sz="1400" dirty="0"/>
              <a:t> </a:t>
            </a:r>
            <a:r>
              <a:rPr lang="en-US" sz="1400" dirty="0" err="1"/>
              <a:t>hanya</a:t>
            </a:r>
            <a:r>
              <a:rPr lang="en-US" sz="1400" dirty="0"/>
              <a:t> </a:t>
            </a:r>
            <a:r>
              <a:rPr lang="en-US" sz="1400" dirty="0" err="1"/>
              <a:t>suhu</a:t>
            </a:r>
            <a:r>
              <a:rPr lang="en-US" sz="1400" dirty="0"/>
              <a:t> </a:t>
            </a:r>
            <a:r>
              <a:rPr lang="en-US" sz="1400" dirty="0" err="1"/>
              <a:t>atau</a:t>
            </a:r>
            <a:r>
              <a:rPr lang="en-US" sz="1400" dirty="0"/>
              <a:t> </a:t>
            </a:r>
            <a:r>
              <a:rPr lang="en-US" sz="1400" dirty="0" err="1"/>
              <a:t>hanya</a:t>
            </a:r>
            <a:r>
              <a:rPr lang="en-US" sz="1400" dirty="0"/>
              <a:t> </a:t>
            </a:r>
            <a:r>
              <a:rPr lang="en-US" sz="1400" dirty="0" err="1"/>
              <a:t>cahaya</a:t>
            </a:r>
            <a:r>
              <a:rPr lang="en-US" sz="1400" dirty="0" smtClean="0"/>
              <a:t>).</a:t>
            </a:r>
          </a:p>
          <a:p>
            <a:pPr marL="285750" indent="-285750" algn="just">
              <a:buFont typeface="Wingdings" panose="05000000000000000000" pitchFamily="2" charset="2"/>
              <a:buChar char="§"/>
            </a:pPr>
            <a:r>
              <a:rPr lang="en-US" sz="1400" dirty="0" err="1" smtClean="0"/>
              <a:t>Belum</a:t>
            </a:r>
            <a:r>
              <a:rPr lang="en-US" sz="1400" dirty="0" smtClean="0"/>
              <a:t> </a:t>
            </a:r>
            <a:r>
              <a:rPr lang="en-US" sz="1400" dirty="0" err="1"/>
              <a:t>banyak</a:t>
            </a:r>
            <a:r>
              <a:rPr lang="en-US" sz="1400" dirty="0"/>
              <a:t> </a:t>
            </a:r>
            <a:r>
              <a:rPr lang="en-US" sz="1400" dirty="0" err="1"/>
              <a:t>kajian</a:t>
            </a:r>
            <a:r>
              <a:rPr lang="en-US" sz="1400" dirty="0"/>
              <a:t> yang</a:t>
            </a:r>
            <a:r>
              <a:rPr lang="en-US" sz="1400" dirty="0" smtClean="0"/>
              <a:t>:</a:t>
            </a:r>
          </a:p>
          <a:p>
            <a:pPr marL="742950" lvl="1" indent="-285750" algn="just">
              <a:buFont typeface="Wingdings" panose="05000000000000000000" pitchFamily="2" charset="2"/>
              <a:buChar char="ü"/>
            </a:pPr>
            <a:r>
              <a:rPr lang="en-US" sz="1400" dirty="0" err="1" smtClean="0"/>
              <a:t>Mengombinasikan</a:t>
            </a:r>
            <a:r>
              <a:rPr lang="en-US" sz="1400" dirty="0" smtClean="0"/>
              <a:t> </a:t>
            </a:r>
            <a:r>
              <a:rPr lang="en-US" sz="1400" dirty="0" err="1"/>
              <a:t>kontrol</a:t>
            </a:r>
            <a:r>
              <a:rPr lang="en-US" sz="1400" dirty="0"/>
              <a:t> </a:t>
            </a:r>
            <a:r>
              <a:rPr lang="en-US" sz="1400" dirty="0" err="1"/>
              <a:t>suhu</a:t>
            </a:r>
            <a:r>
              <a:rPr lang="en-US" sz="1400" dirty="0"/>
              <a:t> + </a:t>
            </a:r>
            <a:r>
              <a:rPr lang="en-US" sz="1400" dirty="0" err="1"/>
              <a:t>cahaya</a:t>
            </a:r>
            <a:r>
              <a:rPr lang="en-US" sz="1400" dirty="0"/>
              <a:t> </a:t>
            </a:r>
            <a:r>
              <a:rPr lang="en-US" sz="1400" dirty="0" err="1"/>
              <a:t>secara</a:t>
            </a:r>
            <a:r>
              <a:rPr lang="en-US" sz="1400" dirty="0"/>
              <a:t> </a:t>
            </a:r>
            <a:r>
              <a:rPr lang="en-US" sz="1400" dirty="0" err="1"/>
              <a:t>simultan</a:t>
            </a:r>
            <a:r>
              <a:rPr lang="en-US" sz="1400" dirty="0" smtClean="0"/>
              <a:t>.</a:t>
            </a:r>
          </a:p>
          <a:p>
            <a:pPr marL="742950" lvl="1" indent="-285750" algn="just">
              <a:buFont typeface="Wingdings" panose="05000000000000000000" pitchFamily="2" charset="2"/>
              <a:buChar char="ü"/>
            </a:pPr>
            <a:r>
              <a:rPr lang="en-US" sz="1400" dirty="0" err="1" smtClean="0"/>
              <a:t>Menerapkan</a:t>
            </a:r>
            <a:r>
              <a:rPr lang="en-US" sz="1400" dirty="0" smtClean="0"/>
              <a:t> </a:t>
            </a:r>
            <a:r>
              <a:rPr lang="en-US" sz="1400" dirty="0" err="1"/>
              <a:t>analisis</a:t>
            </a:r>
            <a:r>
              <a:rPr lang="en-US" sz="1400" dirty="0"/>
              <a:t> </a:t>
            </a:r>
            <a:r>
              <a:rPr lang="en-US" sz="1400" dirty="0" err="1"/>
              <a:t>ekonomi</a:t>
            </a:r>
            <a:r>
              <a:rPr lang="en-US" sz="1400" dirty="0"/>
              <a:t> </a:t>
            </a:r>
            <a:r>
              <a:rPr lang="en-US" sz="1400" dirty="0" err="1"/>
              <a:t>secara</a:t>
            </a:r>
            <a:r>
              <a:rPr lang="en-US" sz="1400" dirty="0"/>
              <a:t> </a:t>
            </a:r>
            <a:r>
              <a:rPr lang="en-US" sz="1400" dirty="0" err="1"/>
              <a:t>mendalam</a:t>
            </a:r>
            <a:r>
              <a:rPr lang="en-US" sz="1400" dirty="0" smtClean="0"/>
              <a:t>.</a:t>
            </a:r>
          </a:p>
          <a:p>
            <a:pPr marL="742950" lvl="1" indent="-285750" algn="just">
              <a:buFont typeface="Wingdings" panose="05000000000000000000" pitchFamily="2" charset="2"/>
              <a:buChar char="ü"/>
            </a:pPr>
            <a:r>
              <a:rPr lang="en-US" sz="1400" dirty="0" err="1" smtClean="0"/>
              <a:t>Menggunakan</a:t>
            </a:r>
            <a:r>
              <a:rPr lang="en-US" sz="1400" dirty="0" smtClean="0"/>
              <a:t> </a:t>
            </a:r>
            <a:r>
              <a:rPr lang="en-US" sz="1400" dirty="0" err="1"/>
              <a:t>sistem</a:t>
            </a:r>
            <a:r>
              <a:rPr lang="en-US" sz="1400" dirty="0"/>
              <a:t> DWC (Deep Water Culture) yang </a:t>
            </a:r>
            <a:r>
              <a:rPr lang="en-US" sz="1400" dirty="0" err="1"/>
              <a:t>dikontrol</a:t>
            </a:r>
            <a:r>
              <a:rPr lang="en-US" sz="1400" dirty="0"/>
              <a:t> </a:t>
            </a:r>
            <a:r>
              <a:rPr lang="en-US" sz="1400" dirty="0" err="1"/>
              <a:t>secara</a:t>
            </a:r>
            <a:r>
              <a:rPr lang="en-US" sz="1400" dirty="0"/>
              <a:t> </a:t>
            </a:r>
            <a:r>
              <a:rPr lang="en-US" sz="1400" dirty="0" err="1"/>
              <a:t>penuh</a:t>
            </a:r>
            <a:r>
              <a:rPr lang="en-US" sz="1400" dirty="0"/>
              <a:t> </a:t>
            </a:r>
            <a:r>
              <a:rPr lang="en-US" sz="1400" dirty="0" err="1"/>
              <a:t>dengan</a:t>
            </a:r>
            <a:r>
              <a:rPr lang="en-US" sz="1400" dirty="0"/>
              <a:t> </a:t>
            </a:r>
            <a:r>
              <a:rPr lang="en-US" sz="1400" dirty="0" err="1"/>
              <a:t>IoT</a:t>
            </a:r>
            <a:r>
              <a:rPr lang="en-US" sz="1400" dirty="0"/>
              <a:t> </a:t>
            </a:r>
            <a:r>
              <a:rPr lang="en-US" sz="1400" dirty="0" err="1"/>
              <a:t>untuk</a:t>
            </a:r>
            <a:r>
              <a:rPr lang="en-US" sz="1400" dirty="0"/>
              <a:t> </a:t>
            </a:r>
            <a:r>
              <a:rPr lang="en-US" sz="1400" dirty="0" err="1"/>
              <a:t>tanaman</a:t>
            </a:r>
            <a:r>
              <a:rPr lang="en-US" sz="1400" dirty="0"/>
              <a:t> Chinese celery.</a:t>
            </a:r>
            <a:endParaRPr lang="en-US" sz="1400" dirty="0" smtClean="0"/>
          </a:p>
        </p:txBody>
      </p:sp>
      <p:sp>
        <p:nvSpPr>
          <p:cNvPr id="11" name="Rectangle 10"/>
          <p:cNvSpPr/>
          <p:nvPr/>
        </p:nvSpPr>
        <p:spPr>
          <a:xfrm>
            <a:off x="7372218" y="969690"/>
            <a:ext cx="3216060" cy="7048083"/>
          </a:xfrm>
          <a:prstGeom prst="rect">
            <a:avLst/>
          </a:prstGeom>
        </p:spPr>
        <p:txBody>
          <a:bodyPr wrap="square">
            <a:spAutoFit/>
          </a:bodyPr>
          <a:lstStyle/>
          <a:p>
            <a:r>
              <a:rPr lang="en-US" sz="1600" b="1" dirty="0" err="1" smtClean="0"/>
              <a:t>Github</a:t>
            </a:r>
            <a:r>
              <a:rPr lang="en-US" sz="1600" b="1" dirty="0" smtClean="0"/>
              <a:t> :</a:t>
            </a:r>
          </a:p>
          <a:p>
            <a:pPr algn="just"/>
            <a:endParaRPr lang="en-US" sz="1400" b="1" dirty="0"/>
          </a:p>
          <a:p>
            <a:pPr algn="just"/>
            <a:r>
              <a:rPr lang="en-US" sz="1400" dirty="0"/>
              <a:t>ESP32Sensor pH, EC, </a:t>
            </a:r>
            <a:r>
              <a:rPr lang="en-US" sz="1400" dirty="0" err="1"/>
              <a:t>DHTSoftware</a:t>
            </a:r>
            <a:r>
              <a:rPr lang="en-US" sz="1400" dirty="0"/>
              <a:t> </a:t>
            </a:r>
            <a:r>
              <a:rPr lang="en-US" sz="1400" dirty="0" err="1"/>
              <a:t>kontrol</a:t>
            </a:r>
            <a:r>
              <a:rPr lang="en-US" sz="1400" dirty="0"/>
              <a:t> via </a:t>
            </a:r>
            <a:r>
              <a:rPr lang="en-US" sz="1400" dirty="0" err="1"/>
              <a:t>BlynkKode</a:t>
            </a:r>
            <a:r>
              <a:rPr lang="en-US" sz="1400" dirty="0"/>
              <a:t> </a:t>
            </a:r>
            <a:r>
              <a:rPr lang="en-US" sz="1400" dirty="0" err="1"/>
              <a:t>berbasis</a:t>
            </a:r>
            <a:r>
              <a:rPr lang="en-US" sz="1400" dirty="0"/>
              <a:t> Arduino </a:t>
            </a:r>
            <a:r>
              <a:rPr lang="en-US" sz="1400" dirty="0" smtClean="0"/>
              <a:t>IDE</a:t>
            </a:r>
          </a:p>
          <a:p>
            <a:pPr algn="just"/>
            <a:endParaRPr lang="en-US" sz="1400" dirty="0"/>
          </a:p>
          <a:p>
            <a:pPr algn="just"/>
            <a:r>
              <a:rPr lang="en-US" sz="1400" b="1" dirty="0" err="1"/>
              <a:t>Referensi</a:t>
            </a:r>
            <a:r>
              <a:rPr lang="en-US" sz="1400" b="1" dirty="0"/>
              <a:t> GitHub / </a:t>
            </a:r>
            <a:r>
              <a:rPr lang="en-US" sz="1400" b="1" dirty="0" err="1"/>
              <a:t>kode</a:t>
            </a:r>
            <a:endParaRPr lang="en-US" sz="1400" b="1" dirty="0"/>
          </a:p>
          <a:p>
            <a:pPr algn="just"/>
            <a:r>
              <a:rPr lang="en-US" sz="1400" dirty="0" err="1"/>
              <a:t>Hydruino</a:t>
            </a:r>
            <a:r>
              <a:rPr lang="en-US" sz="1400" dirty="0"/>
              <a:t> (GitHub: </a:t>
            </a:r>
            <a:r>
              <a:rPr lang="en-US" sz="1400" dirty="0" err="1"/>
              <a:t>NachtRaveVL</a:t>
            </a:r>
            <a:r>
              <a:rPr lang="en-US" sz="1400" dirty="0"/>
              <a:t>/Simple‑Hydroponics‑Arduino) — controller </a:t>
            </a:r>
            <a:r>
              <a:rPr lang="en-US" sz="1400" dirty="0" err="1"/>
              <a:t>hidroponik</a:t>
            </a:r>
            <a:r>
              <a:rPr lang="en-US" sz="1400" dirty="0"/>
              <a:t> DIY </a:t>
            </a:r>
            <a:r>
              <a:rPr lang="en-US" sz="1400" dirty="0" err="1"/>
              <a:t>berbasis</a:t>
            </a:r>
            <a:r>
              <a:rPr lang="en-US" sz="1400" dirty="0"/>
              <a:t> Arduino/ESP32 yang </a:t>
            </a:r>
            <a:r>
              <a:rPr lang="en-US" sz="1400" dirty="0" err="1"/>
              <a:t>mendukung</a:t>
            </a:r>
            <a:r>
              <a:rPr lang="en-US" sz="1400" dirty="0"/>
              <a:t> sensor pH &amp; EC. </a:t>
            </a:r>
            <a:r>
              <a:rPr lang="en-US" sz="1400" dirty="0">
                <a:hlinkClick r:id="rId2"/>
              </a:rPr>
              <a:t>GitHub</a:t>
            </a:r>
            <a:endParaRPr lang="en-US" sz="1400" dirty="0"/>
          </a:p>
          <a:p>
            <a:pPr algn="just"/>
            <a:r>
              <a:rPr lang="en-US" sz="1400" dirty="0"/>
              <a:t>SOIL_INTEGRATED_Sensor_NPK‑PH‑MOISTURE‑EC_InterfaceESP32 (GitHub: VinhCao09) — </a:t>
            </a:r>
            <a:r>
              <a:rPr lang="en-US" sz="1400" dirty="0" err="1"/>
              <a:t>kode</a:t>
            </a:r>
            <a:r>
              <a:rPr lang="en-US" sz="1400" dirty="0"/>
              <a:t> </a:t>
            </a:r>
            <a:r>
              <a:rPr lang="en-US" sz="1400" dirty="0" err="1"/>
              <a:t>untuk</a:t>
            </a:r>
            <a:r>
              <a:rPr lang="en-US" sz="1400" dirty="0"/>
              <a:t> sensor </a:t>
            </a:r>
            <a:r>
              <a:rPr lang="en-US" sz="1400" dirty="0" err="1"/>
              <a:t>gabungan</a:t>
            </a:r>
            <a:r>
              <a:rPr lang="en-US" sz="1400" dirty="0"/>
              <a:t> NPK, pH, EC, </a:t>
            </a:r>
            <a:r>
              <a:rPr lang="en-US" sz="1400" dirty="0" err="1"/>
              <a:t>kelembapan</a:t>
            </a:r>
            <a:r>
              <a:rPr lang="en-US" sz="1400" dirty="0"/>
              <a:t> </a:t>
            </a:r>
            <a:r>
              <a:rPr lang="en-US" sz="1400" dirty="0" err="1"/>
              <a:t>berbasis</a:t>
            </a:r>
            <a:r>
              <a:rPr lang="en-US" sz="1400" dirty="0"/>
              <a:t> ESP32. </a:t>
            </a:r>
            <a:r>
              <a:rPr lang="en-US" sz="1400" dirty="0">
                <a:hlinkClick r:id="rId3"/>
              </a:rPr>
              <a:t>GitHub</a:t>
            </a:r>
            <a:endParaRPr lang="en-US" sz="1400" dirty="0"/>
          </a:p>
          <a:p>
            <a:pPr algn="just"/>
            <a:r>
              <a:rPr lang="en-US" sz="1400" dirty="0" err="1"/>
              <a:t>PlantMonitoringSystem</a:t>
            </a:r>
            <a:r>
              <a:rPr lang="en-US" sz="1400" dirty="0"/>
              <a:t> (GitHub: Shishir3D) — </a:t>
            </a:r>
            <a:r>
              <a:rPr lang="en-US" sz="1400" dirty="0" err="1"/>
              <a:t>proyek</a:t>
            </a:r>
            <a:r>
              <a:rPr lang="en-US" sz="1400" dirty="0"/>
              <a:t> monitoring </a:t>
            </a:r>
            <a:r>
              <a:rPr lang="en-US" sz="1400" dirty="0" err="1"/>
              <a:t>tanaman</a:t>
            </a:r>
            <a:r>
              <a:rPr lang="en-US" sz="1400" dirty="0"/>
              <a:t> </a:t>
            </a:r>
            <a:r>
              <a:rPr lang="en-US" sz="1400" dirty="0" err="1"/>
              <a:t>dengan</a:t>
            </a:r>
            <a:r>
              <a:rPr lang="en-US" sz="1400" dirty="0"/>
              <a:t> ESP32 + </a:t>
            </a:r>
            <a:r>
              <a:rPr lang="en-US" sz="1400" dirty="0" err="1"/>
              <a:t>Blynk</a:t>
            </a:r>
            <a:r>
              <a:rPr lang="en-US" sz="1400" dirty="0"/>
              <a:t>, </a:t>
            </a:r>
            <a:r>
              <a:rPr lang="en-US" sz="1400" dirty="0" err="1"/>
              <a:t>walaupun</a:t>
            </a:r>
            <a:r>
              <a:rPr lang="en-US" sz="1400" dirty="0"/>
              <a:t> </a:t>
            </a:r>
            <a:r>
              <a:rPr lang="en-US" sz="1400" dirty="0" err="1"/>
              <a:t>fokus</a:t>
            </a:r>
            <a:r>
              <a:rPr lang="en-US" sz="1400" dirty="0"/>
              <a:t> </a:t>
            </a:r>
            <a:r>
              <a:rPr lang="en-US" sz="1400" dirty="0" err="1"/>
              <a:t>utama</a:t>
            </a:r>
            <a:r>
              <a:rPr lang="en-US" sz="1400" dirty="0"/>
              <a:t> soil/</a:t>
            </a:r>
            <a:r>
              <a:rPr lang="en-US" sz="1400" dirty="0" err="1"/>
              <a:t>kelembapan</a:t>
            </a:r>
            <a:r>
              <a:rPr lang="en-US" sz="1400" dirty="0"/>
              <a:t>, </a:t>
            </a:r>
            <a:r>
              <a:rPr lang="en-US" sz="1400" dirty="0" err="1"/>
              <a:t>bisa</a:t>
            </a:r>
            <a:r>
              <a:rPr lang="en-US" sz="1400" dirty="0"/>
              <a:t> </a:t>
            </a:r>
            <a:r>
              <a:rPr lang="en-US" sz="1400" dirty="0" err="1"/>
              <a:t>dikembangkan</a:t>
            </a:r>
            <a:r>
              <a:rPr lang="en-US" sz="1400" dirty="0"/>
              <a:t> </a:t>
            </a:r>
            <a:r>
              <a:rPr lang="en-US" sz="1400" dirty="0" err="1"/>
              <a:t>ke</a:t>
            </a:r>
            <a:r>
              <a:rPr lang="en-US" sz="1400" dirty="0"/>
              <a:t> </a:t>
            </a:r>
            <a:r>
              <a:rPr lang="en-US" sz="1400" dirty="0" err="1"/>
              <a:t>hidroponik</a:t>
            </a:r>
            <a:r>
              <a:rPr lang="en-US" sz="1400" dirty="0"/>
              <a:t>. </a:t>
            </a:r>
            <a:r>
              <a:rPr lang="en-US" sz="1400" dirty="0">
                <a:hlinkClick r:id="rId4"/>
              </a:rPr>
              <a:t>GitHub</a:t>
            </a:r>
            <a:endParaRPr lang="en-US" sz="1400" dirty="0"/>
          </a:p>
          <a:p>
            <a:pPr algn="just"/>
            <a:r>
              <a:rPr lang="en-US" sz="1400" dirty="0" err="1"/>
              <a:t>Artikel</a:t>
            </a:r>
            <a:r>
              <a:rPr lang="en-US" sz="1400" dirty="0"/>
              <a:t> “Design of a smart hydroponics monitoring system using ESP32 and the Internet of Things” — </a:t>
            </a:r>
            <a:r>
              <a:rPr lang="en-US" sz="1400" dirty="0" err="1"/>
              <a:t>memberikan</a:t>
            </a:r>
            <a:r>
              <a:rPr lang="en-US" sz="1400" dirty="0"/>
              <a:t> </a:t>
            </a:r>
            <a:r>
              <a:rPr lang="en-US" sz="1400" dirty="0" err="1"/>
              <a:t>desain</a:t>
            </a:r>
            <a:r>
              <a:rPr lang="en-US" sz="1400" dirty="0"/>
              <a:t> </a:t>
            </a:r>
            <a:r>
              <a:rPr lang="en-US" sz="1400" dirty="0" err="1"/>
              <a:t>dan</a:t>
            </a:r>
            <a:r>
              <a:rPr lang="en-US" sz="1400" dirty="0"/>
              <a:t> data </a:t>
            </a:r>
            <a:r>
              <a:rPr lang="en-US" sz="1400" dirty="0" err="1"/>
              <a:t>nyata</a:t>
            </a:r>
            <a:r>
              <a:rPr lang="en-US" sz="1400" dirty="0"/>
              <a:t> </a:t>
            </a:r>
            <a:r>
              <a:rPr lang="en-US" sz="1400" dirty="0" err="1"/>
              <a:t>untuk</a:t>
            </a:r>
            <a:r>
              <a:rPr lang="en-US" sz="1400" dirty="0"/>
              <a:t> </a:t>
            </a:r>
            <a:r>
              <a:rPr lang="en-US" sz="1400" dirty="0" err="1"/>
              <a:t>sistem</a:t>
            </a:r>
            <a:r>
              <a:rPr lang="en-US" sz="1400" dirty="0"/>
              <a:t> </a:t>
            </a:r>
            <a:r>
              <a:rPr lang="en-US" sz="1400" dirty="0" err="1"/>
              <a:t>hidroponik</a:t>
            </a:r>
            <a:r>
              <a:rPr lang="en-US" sz="1400" dirty="0"/>
              <a:t> yang </a:t>
            </a:r>
            <a:r>
              <a:rPr lang="en-US" sz="1400" dirty="0" err="1"/>
              <a:t>termonitor</a:t>
            </a:r>
            <a:r>
              <a:rPr lang="en-US" sz="1400" dirty="0"/>
              <a:t> pH, EC, </a:t>
            </a:r>
            <a:r>
              <a:rPr lang="en-US" sz="1400" dirty="0" err="1"/>
              <a:t>suhu</a:t>
            </a:r>
            <a:r>
              <a:rPr lang="en-US" sz="1400" dirty="0"/>
              <a:t>. </a:t>
            </a:r>
            <a:r>
              <a:rPr lang="en-US" sz="1400" dirty="0">
                <a:hlinkClick r:id="rId5"/>
              </a:rPr>
              <a:t>PMC</a:t>
            </a:r>
            <a:endParaRPr lang="en-US" sz="1400" dirty="0"/>
          </a:p>
          <a:p>
            <a:pPr algn="just"/>
            <a:r>
              <a:rPr lang="en-US" sz="1400" dirty="0" err="1"/>
              <a:t>Skripsi</a:t>
            </a:r>
            <a:r>
              <a:rPr lang="en-US" sz="1400" dirty="0"/>
              <a:t> “</a:t>
            </a:r>
            <a:r>
              <a:rPr lang="en-US" sz="1400" dirty="0" err="1"/>
              <a:t>Rancang</a:t>
            </a:r>
            <a:r>
              <a:rPr lang="en-US" sz="1400" dirty="0"/>
              <a:t> </a:t>
            </a:r>
            <a:r>
              <a:rPr lang="en-US" sz="1400" dirty="0" err="1"/>
              <a:t>Bangun</a:t>
            </a:r>
            <a:r>
              <a:rPr lang="en-US" sz="1400" dirty="0"/>
              <a:t> </a:t>
            </a:r>
            <a:r>
              <a:rPr lang="en-US" sz="1400" dirty="0" err="1"/>
              <a:t>Sistem</a:t>
            </a:r>
            <a:r>
              <a:rPr lang="en-US" sz="1400" dirty="0"/>
              <a:t> </a:t>
            </a:r>
            <a:r>
              <a:rPr lang="en-US" sz="1400" dirty="0" err="1"/>
              <a:t>Kontrol</a:t>
            </a:r>
            <a:r>
              <a:rPr lang="en-US" sz="1400" dirty="0"/>
              <a:t> </a:t>
            </a:r>
            <a:r>
              <a:rPr lang="en-US" sz="1400" dirty="0" err="1"/>
              <a:t>Nutrisi</a:t>
            </a:r>
            <a:r>
              <a:rPr lang="en-US" sz="1400" dirty="0"/>
              <a:t> </a:t>
            </a:r>
            <a:r>
              <a:rPr lang="en-US" sz="1400" dirty="0" err="1"/>
              <a:t>Tanaman</a:t>
            </a:r>
            <a:r>
              <a:rPr lang="en-US" sz="1400" dirty="0"/>
              <a:t> </a:t>
            </a:r>
            <a:r>
              <a:rPr lang="en-US" sz="1400" dirty="0" err="1"/>
              <a:t>Hidroponik</a:t>
            </a:r>
            <a:r>
              <a:rPr lang="en-US" sz="1400" dirty="0"/>
              <a:t> </a:t>
            </a:r>
            <a:r>
              <a:rPr lang="en-US" sz="1400" dirty="0" err="1"/>
              <a:t>Berbasis</a:t>
            </a:r>
            <a:r>
              <a:rPr lang="en-US" sz="1400" dirty="0"/>
              <a:t> </a:t>
            </a:r>
            <a:r>
              <a:rPr lang="en-US" sz="1400" dirty="0" err="1"/>
              <a:t>IoT</a:t>
            </a:r>
            <a:r>
              <a:rPr lang="en-US" sz="1400" dirty="0"/>
              <a:t> </a:t>
            </a:r>
            <a:r>
              <a:rPr lang="en-US" sz="1400" dirty="0" err="1"/>
              <a:t>Dengan</a:t>
            </a:r>
            <a:r>
              <a:rPr lang="en-US" sz="1400" dirty="0"/>
              <a:t> </a:t>
            </a:r>
            <a:r>
              <a:rPr lang="en-US" sz="1400" dirty="0" err="1"/>
              <a:t>Blynk</a:t>
            </a:r>
            <a:r>
              <a:rPr lang="en-US" sz="1400" dirty="0"/>
              <a:t>” — </a:t>
            </a:r>
            <a:r>
              <a:rPr lang="en-US" sz="1400" dirty="0" err="1"/>
              <a:t>cocok</a:t>
            </a:r>
            <a:r>
              <a:rPr lang="en-US" sz="1400" dirty="0"/>
              <a:t> </a:t>
            </a:r>
            <a:r>
              <a:rPr lang="en-US" sz="1400" dirty="0" err="1"/>
              <a:t>sebagai</a:t>
            </a:r>
            <a:r>
              <a:rPr lang="en-US" sz="1400" dirty="0"/>
              <a:t> </a:t>
            </a:r>
            <a:r>
              <a:rPr lang="en-US" sz="1400" dirty="0" err="1"/>
              <a:t>acuan</a:t>
            </a:r>
            <a:r>
              <a:rPr lang="en-US" sz="1400" dirty="0"/>
              <a:t> </a:t>
            </a:r>
            <a:r>
              <a:rPr lang="en-US" sz="1400" dirty="0" err="1"/>
              <a:t>implementasi</a:t>
            </a:r>
            <a:r>
              <a:rPr lang="en-US" sz="1400" dirty="0"/>
              <a:t> </a:t>
            </a:r>
            <a:r>
              <a:rPr lang="en-US" sz="1400" dirty="0" err="1"/>
              <a:t>aplikasi</a:t>
            </a:r>
            <a:r>
              <a:rPr lang="en-US" sz="1400" dirty="0"/>
              <a:t> Android + ESP32 + sensor pH/TDS. </a:t>
            </a:r>
            <a:r>
              <a:rPr lang="en-US" sz="1400" dirty="0">
                <a:hlinkClick r:id="rId6"/>
              </a:rPr>
              <a:t>UMS ETD-</a:t>
            </a:r>
            <a:r>
              <a:rPr lang="en-US" sz="1400" dirty="0" err="1">
                <a:hlinkClick r:id="rId6"/>
              </a:rPr>
              <a:t>db</a:t>
            </a:r>
            <a:endParaRPr lang="en-US" sz="1400" dirty="0"/>
          </a:p>
          <a:p>
            <a:pPr algn="just"/>
            <a:endParaRPr lang="en-US" sz="1400" dirty="0" smtClean="0"/>
          </a:p>
        </p:txBody>
      </p:sp>
      <p:sp>
        <p:nvSpPr>
          <p:cNvPr id="12" name="Rectangle 11"/>
          <p:cNvSpPr/>
          <p:nvPr/>
        </p:nvSpPr>
        <p:spPr>
          <a:xfrm>
            <a:off x="10743151" y="969690"/>
            <a:ext cx="2416258" cy="5632311"/>
          </a:xfrm>
          <a:prstGeom prst="rect">
            <a:avLst/>
          </a:prstGeom>
        </p:spPr>
        <p:txBody>
          <a:bodyPr wrap="square">
            <a:spAutoFit/>
          </a:bodyPr>
          <a:lstStyle/>
          <a:p>
            <a:pPr algn="just"/>
            <a:r>
              <a:rPr lang="en-US" sz="1200" dirty="0" err="1"/>
              <a:t>Rekomendasi</a:t>
            </a:r>
            <a:r>
              <a:rPr lang="en-US" sz="1200" dirty="0"/>
              <a:t> </a:t>
            </a:r>
            <a:r>
              <a:rPr lang="en-US" sz="1200" dirty="0" err="1"/>
              <a:t>langkah</a:t>
            </a:r>
            <a:r>
              <a:rPr lang="en-US" sz="1200" dirty="0"/>
              <a:t> </a:t>
            </a:r>
            <a:r>
              <a:rPr lang="en-US" sz="1200" dirty="0" err="1"/>
              <a:t>adaptasiPilih</a:t>
            </a:r>
            <a:r>
              <a:rPr lang="en-US" sz="1200" dirty="0"/>
              <a:t> board ESP32 (</a:t>
            </a:r>
            <a:r>
              <a:rPr lang="en-US" sz="1200" dirty="0" err="1"/>
              <a:t>misalnya</a:t>
            </a:r>
            <a:r>
              <a:rPr lang="en-US" sz="1200" dirty="0"/>
              <a:t> ESP32‑DevKit) </a:t>
            </a:r>
            <a:r>
              <a:rPr lang="en-US" sz="1200" dirty="0" err="1"/>
              <a:t>sebagai</a:t>
            </a:r>
            <a:r>
              <a:rPr lang="en-US" sz="1200" dirty="0"/>
              <a:t> </a:t>
            </a:r>
            <a:r>
              <a:rPr lang="en-US" sz="1200" dirty="0" err="1"/>
              <a:t>mikrokontroler</a:t>
            </a:r>
            <a:r>
              <a:rPr lang="en-US" sz="1200" dirty="0"/>
              <a:t> </a:t>
            </a:r>
            <a:r>
              <a:rPr lang="en-US" sz="1200" dirty="0" err="1"/>
              <a:t>utama.Integrasikan</a:t>
            </a:r>
            <a:r>
              <a:rPr lang="en-US" sz="1200" dirty="0"/>
              <a:t> </a:t>
            </a:r>
            <a:r>
              <a:rPr lang="en-US" sz="1200" dirty="0" err="1"/>
              <a:t>sensor:pH</a:t>
            </a:r>
            <a:r>
              <a:rPr lang="en-US" sz="1200" dirty="0"/>
              <a:t> probe (air </a:t>
            </a:r>
            <a:r>
              <a:rPr lang="en-US" sz="1200" dirty="0" err="1"/>
              <a:t>larutan</a:t>
            </a:r>
            <a:r>
              <a:rPr lang="en-US" sz="1200" dirty="0"/>
              <a:t> </a:t>
            </a:r>
            <a:r>
              <a:rPr lang="en-US" sz="1200" dirty="0" err="1"/>
              <a:t>hidroponik</a:t>
            </a:r>
            <a:r>
              <a:rPr lang="en-US" sz="1200" dirty="0"/>
              <a:t>)EC/TDS sensor (</a:t>
            </a:r>
            <a:r>
              <a:rPr lang="en-US" sz="1200" dirty="0" err="1"/>
              <a:t>untuk</a:t>
            </a:r>
            <a:r>
              <a:rPr lang="en-US" sz="1200" dirty="0"/>
              <a:t> </a:t>
            </a:r>
            <a:r>
              <a:rPr lang="en-US" sz="1200" dirty="0" err="1"/>
              <a:t>mengukur</a:t>
            </a:r>
            <a:r>
              <a:rPr lang="en-US" sz="1200" dirty="0"/>
              <a:t> </a:t>
            </a:r>
            <a:r>
              <a:rPr lang="en-US" sz="1200" dirty="0" err="1"/>
              <a:t>konsentrasi</a:t>
            </a:r>
            <a:r>
              <a:rPr lang="en-US" sz="1200" dirty="0"/>
              <a:t> </a:t>
            </a:r>
            <a:r>
              <a:rPr lang="en-US" sz="1200" dirty="0" err="1"/>
              <a:t>nutrisi</a:t>
            </a:r>
            <a:r>
              <a:rPr lang="en-US" sz="1200" dirty="0"/>
              <a:t>)</a:t>
            </a:r>
            <a:r>
              <a:rPr lang="en-US" sz="1200" dirty="0" err="1"/>
              <a:t>Suhu</a:t>
            </a:r>
            <a:r>
              <a:rPr lang="en-US" sz="1200" dirty="0"/>
              <a:t> &amp; </a:t>
            </a:r>
            <a:r>
              <a:rPr lang="en-US" sz="1200" dirty="0" err="1"/>
              <a:t>kelembapan</a:t>
            </a:r>
            <a:r>
              <a:rPr lang="en-US" sz="1200" dirty="0"/>
              <a:t> </a:t>
            </a:r>
            <a:r>
              <a:rPr lang="en-US" sz="1200" dirty="0" err="1"/>
              <a:t>udara</a:t>
            </a:r>
            <a:r>
              <a:rPr lang="en-US" sz="1200" dirty="0"/>
              <a:t> (DHT22 </a:t>
            </a:r>
            <a:r>
              <a:rPr lang="en-US" sz="1200" dirty="0" err="1"/>
              <a:t>atau</a:t>
            </a:r>
            <a:r>
              <a:rPr lang="en-US" sz="1200" dirty="0"/>
              <a:t> sensor </a:t>
            </a:r>
            <a:r>
              <a:rPr lang="en-US" sz="1200" dirty="0" err="1"/>
              <a:t>alternatif</a:t>
            </a:r>
            <a:r>
              <a:rPr lang="en-US" sz="1200" dirty="0"/>
              <a:t>)</a:t>
            </a:r>
            <a:r>
              <a:rPr lang="en-US" sz="1200" dirty="0" err="1"/>
              <a:t>Suhu</a:t>
            </a:r>
            <a:r>
              <a:rPr lang="en-US" sz="1200" dirty="0"/>
              <a:t> air (</a:t>
            </a:r>
            <a:r>
              <a:rPr lang="en-US" sz="1200" dirty="0" err="1"/>
              <a:t>misalnya</a:t>
            </a:r>
            <a:r>
              <a:rPr lang="en-US" sz="1200" dirty="0"/>
              <a:t> DS18B20)Sensor </a:t>
            </a:r>
            <a:r>
              <a:rPr lang="en-US" sz="1200" dirty="0" err="1"/>
              <a:t>cahaya</a:t>
            </a:r>
            <a:r>
              <a:rPr lang="en-US" sz="1200" dirty="0"/>
              <a:t> (optional, </a:t>
            </a:r>
            <a:r>
              <a:rPr lang="en-US" sz="1200" dirty="0" err="1"/>
              <a:t>buat</a:t>
            </a:r>
            <a:r>
              <a:rPr lang="en-US" sz="1200" dirty="0"/>
              <a:t> </a:t>
            </a:r>
            <a:r>
              <a:rPr lang="en-US" sz="1200" dirty="0" err="1"/>
              <a:t>kontrol</a:t>
            </a:r>
            <a:r>
              <a:rPr lang="en-US" sz="1200" dirty="0"/>
              <a:t> LED </a:t>
            </a:r>
            <a:r>
              <a:rPr lang="en-US" sz="1200" dirty="0" err="1"/>
              <a:t>atau</a:t>
            </a:r>
            <a:r>
              <a:rPr lang="en-US" sz="1200" dirty="0"/>
              <a:t> </a:t>
            </a:r>
            <a:r>
              <a:rPr lang="en-US" sz="1200" dirty="0" err="1"/>
              <a:t>pencahayaan</a:t>
            </a:r>
            <a:r>
              <a:rPr lang="en-US" sz="1200" dirty="0"/>
              <a:t>)</a:t>
            </a:r>
            <a:r>
              <a:rPr lang="en-US" sz="1200" dirty="0" err="1"/>
              <a:t>Koneksi</a:t>
            </a:r>
            <a:r>
              <a:rPr lang="en-US" sz="1200" dirty="0"/>
              <a:t> </a:t>
            </a:r>
            <a:r>
              <a:rPr lang="en-US" sz="1200" dirty="0" err="1"/>
              <a:t>ke</a:t>
            </a:r>
            <a:r>
              <a:rPr lang="en-US" sz="1200" dirty="0"/>
              <a:t> internet via </a:t>
            </a:r>
            <a:r>
              <a:rPr lang="en-US" sz="1200" dirty="0" err="1"/>
              <a:t>WiFi</a:t>
            </a:r>
            <a:r>
              <a:rPr lang="en-US" sz="1200" dirty="0"/>
              <a:t>; </a:t>
            </a:r>
            <a:r>
              <a:rPr lang="en-US" sz="1200" dirty="0" err="1"/>
              <a:t>gunakan</a:t>
            </a:r>
            <a:r>
              <a:rPr lang="en-US" sz="1200" dirty="0"/>
              <a:t> </a:t>
            </a:r>
            <a:r>
              <a:rPr lang="en-US" sz="1200" dirty="0" err="1"/>
              <a:t>Blynk</a:t>
            </a:r>
            <a:r>
              <a:rPr lang="en-US" sz="1200" dirty="0"/>
              <a:t> </a:t>
            </a:r>
            <a:r>
              <a:rPr lang="en-US" sz="1200" dirty="0" err="1"/>
              <a:t>untuk</a:t>
            </a:r>
            <a:r>
              <a:rPr lang="en-US" sz="1200" dirty="0"/>
              <a:t> </a:t>
            </a:r>
            <a:r>
              <a:rPr lang="en-US" sz="1200" dirty="0" err="1"/>
              <a:t>antarmuka</a:t>
            </a:r>
            <a:r>
              <a:rPr lang="en-US" sz="1200" dirty="0"/>
              <a:t> mobile: </a:t>
            </a:r>
            <a:r>
              <a:rPr lang="en-US" sz="1200" dirty="0" err="1"/>
              <a:t>menampilkan</a:t>
            </a:r>
            <a:r>
              <a:rPr lang="en-US" sz="1200" dirty="0"/>
              <a:t> data real‑time, </a:t>
            </a:r>
            <a:r>
              <a:rPr lang="en-US" sz="1200" dirty="0" err="1"/>
              <a:t>menerima</a:t>
            </a:r>
            <a:r>
              <a:rPr lang="en-US" sz="1200" dirty="0"/>
              <a:t> </a:t>
            </a:r>
            <a:r>
              <a:rPr lang="en-US" sz="1200" dirty="0" err="1"/>
              <a:t>kontrol</a:t>
            </a:r>
            <a:r>
              <a:rPr lang="en-US" sz="1200" dirty="0"/>
              <a:t> (</a:t>
            </a:r>
            <a:r>
              <a:rPr lang="en-US" sz="1200" dirty="0" err="1"/>
              <a:t>misalnya</a:t>
            </a:r>
            <a:r>
              <a:rPr lang="en-US" sz="1200" dirty="0"/>
              <a:t> </a:t>
            </a:r>
            <a:r>
              <a:rPr lang="en-US" sz="1200" dirty="0" err="1"/>
              <a:t>pompa</a:t>
            </a:r>
            <a:r>
              <a:rPr lang="en-US" sz="1200" dirty="0"/>
              <a:t> </a:t>
            </a:r>
            <a:r>
              <a:rPr lang="en-US" sz="1200" dirty="0" err="1"/>
              <a:t>nutrisi</a:t>
            </a:r>
            <a:r>
              <a:rPr lang="en-US" sz="1200" dirty="0"/>
              <a:t>, LED grow, </a:t>
            </a:r>
            <a:r>
              <a:rPr lang="en-US" sz="1200" dirty="0" err="1"/>
              <a:t>pengudaraan</a:t>
            </a:r>
            <a:r>
              <a:rPr lang="en-US" sz="1200" dirty="0"/>
              <a:t>).Scripting: </a:t>
            </a:r>
            <a:r>
              <a:rPr lang="en-US" sz="1200" dirty="0" err="1"/>
              <a:t>baca</a:t>
            </a:r>
            <a:r>
              <a:rPr lang="en-US" sz="1200" dirty="0"/>
              <a:t> sensor </a:t>
            </a:r>
            <a:r>
              <a:rPr lang="en-US" sz="1200" dirty="0" err="1"/>
              <a:t>secara</a:t>
            </a:r>
            <a:r>
              <a:rPr lang="en-US" sz="1200" dirty="0"/>
              <a:t> </a:t>
            </a:r>
            <a:r>
              <a:rPr lang="en-US" sz="1200" dirty="0" err="1"/>
              <a:t>berkala</a:t>
            </a:r>
            <a:r>
              <a:rPr lang="en-US" sz="1200" dirty="0"/>
              <a:t>, </a:t>
            </a:r>
            <a:r>
              <a:rPr lang="en-US" sz="1200" dirty="0" err="1"/>
              <a:t>kirim</a:t>
            </a:r>
            <a:r>
              <a:rPr lang="en-US" sz="1200" dirty="0"/>
              <a:t> </a:t>
            </a:r>
            <a:r>
              <a:rPr lang="en-US" sz="1200" dirty="0" err="1"/>
              <a:t>ke</a:t>
            </a:r>
            <a:r>
              <a:rPr lang="en-US" sz="1200" dirty="0"/>
              <a:t> </a:t>
            </a:r>
            <a:r>
              <a:rPr lang="en-US" sz="1200" dirty="0" err="1"/>
              <a:t>Blynk</a:t>
            </a:r>
            <a:r>
              <a:rPr lang="en-US" sz="1200" dirty="0"/>
              <a:t>; </a:t>
            </a:r>
            <a:r>
              <a:rPr lang="en-US" sz="1200" dirty="0" err="1"/>
              <a:t>jika</a:t>
            </a:r>
            <a:r>
              <a:rPr lang="en-US" sz="1200" dirty="0"/>
              <a:t> </a:t>
            </a:r>
            <a:r>
              <a:rPr lang="en-US" sz="1200" dirty="0" err="1"/>
              <a:t>kondisi</a:t>
            </a:r>
            <a:r>
              <a:rPr lang="en-US" sz="1200" dirty="0"/>
              <a:t> </a:t>
            </a:r>
            <a:r>
              <a:rPr lang="en-US" sz="1200" dirty="0" err="1"/>
              <a:t>melewati</a:t>
            </a:r>
            <a:r>
              <a:rPr lang="en-US" sz="1200" dirty="0"/>
              <a:t> threshold → </a:t>
            </a:r>
            <a:r>
              <a:rPr lang="en-US" sz="1200" dirty="0" err="1"/>
              <a:t>aktifkan</a:t>
            </a:r>
            <a:r>
              <a:rPr lang="en-US" sz="1200" dirty="0"/>
              <a:t> </a:t>
            </a:r>
            <a:r>
              <a:rPr lang="en-US" sz="1200" dirty="0" err="1"/>
              <a:t>aktuator</a:t>
            </a:r>
            <a:r>
              <a:rPr lang="en-US" sz="1200" dirty="0"/>
              <a:t> (</a:t>
            </a:r>
            <a:r>
              <a:rPr lang="en-US" sz="1200" dirty="0" err="1"/>
              <a:t>pompa</a:t>
            </a:r>
            <a:r>
              <a:rPr lang="en-US" sz="1200" dirty="0"/>
              <a:t> </a:t>
            </a:r>
            <a:r>
              <a:rPr lang="en-US" sz="1200" dirty="0" err="1"/>
              <a:t>pengatur</a:t>
            </a:r>
            <a:r>
              <a:rPr lang="en-US" sz="1200" dirty="0"/>
              <a:t> pH, </a:t>
            </a:r>
            <a:r>
              <a:rPr lang="en-US" sz="1200" dirty="0" err="1"/>
              <a:t>pompa</a:t>
            </a:r>
            <a:r>
              <a:rPr lang="en-US" sz="1200" dirty="0"/>
              <a:t> </a:t>
            </a:r>
            <a:r>
              <a:rPr lang="en-US" sz="1200" dirty="0" err="1"/>
              <a:t>nutrisi</a:t>
            </a:r>
            <a:r>
              <a:rPr lang="en-US" sz="1200" dirty="0"/>
              <a:t>, fan, </a:t>
            </a:r>
            <a:r>
              <a:rPr lang="en-US" sz="1200" dirty="0" err="1"/>
              <a:t>lampu</a:t>
            </a:r>
            <a:r>
              <a:rPr lang="en-US" sz="1200" dirty="0"/>
              <a:t>).</a:t>
            </a:r>
            <a:r>
              <a:rPr lang="en-US" sz="1200" dirty="0" err="1"/>
              <a:t>Kalibrasi</a:t>
            </a:r>
            <a:r>
              <a:rPr lang="en-US" sz="1200" dirty="0"/>
              <a:t> sensor pH/EC </a:t>
            </a:r>
            <a:r>
              <a:rPr lang="en-US" sz="1200" dirty="0" err="1"/>
              <a:t>dan</a:t>
            </a:r>
            <a:r>
              <a:rPr lang="en-US" sz="1200" dirty="0"/>
              <a:t> </a:t>
            </a:r>
            <a:r>
              <a:rPr lang="en-US" sz="1200" dirty="0" err="1"/>
              <a:t>buat</a:t>
            </a:r>
            <a:r>
              <a:rPr lang="en-US" sz="1200" dirty="0"/>
              <a:t> log </a:t>
            </a:r>
            <a:r>
              <a:rPr lang="en-US" sz="1200" dirty="0" err="1"/>
              <a:t>historis</a:t>
            </a:r>
            <a:r>
              <a:rPr lang="en-US" sz="1200" dirty="0"/>
              <a:t> </a:t>
            </a:r>
            <a:r>
              <a:rPr lang="en-US" sz="1200" dirty="0" err="1"/>
              <a:t>untuk</a:t>
            </a:r>
            <a:r>
              <a:rPr lang="en-US" sz="1200" dirty="0"/>
              <a:t> </a:t>
            </a:r>
            <a:r>
              <a:rPr lang="en-US" sz="1200" dirty="0" err="1"/>
              <a:t>analisis.Simpan</a:t>
            </a:r>
            <a:r>
              <a:rPr lang="en-US" sz="1200" dirty="0"/>
              <a:t> data (</a:t>
            </a:r>
            <a:r>
              <a:rPr lang="en-US" sz="1200" dirty="0" err="1"/>
              <a:t>opsional</a:t>
            </a:r>
            <a:r>
              <a:rPr lang="en-US" sz="1200" dirty="0"/>
              <a:t>) </a:t>
            </a:r>
            <a:r>
              <a:rPr lang="en-US" sz="1200" dirty="0" err="1"/>
              <a:t>ke</a:t>
            </a:r>
            <a:r>
              <a:rPr lang="en-US" sz="1200" dirty="0"/>
              <a:t> cloud </a:t>
            </a:r>
            <a:r>
              <a:rPr lang="en-US" sz="1200" dirty="0" err="1"/>
              <a:t>atau</a:t>
            </a:r>
            <a:r>
              <a:rPr lang="en-US" sz="1200" dirty="0"/>
              <a:t> server </a:t>
            </a:r>
            <a:r>
              <a:rPr lang="en-US" sz="1200" dirty="0" err="1"/>
              <a:t>lokal</a:t>
            </a:r>
            <a:r>
              <a:rPr lang="en-US" sz="1200" dirty="0"/>
              <a:t> </a:t>
            </a:r>
            <a:r>
              <a:rPr lang="en-US" sz="1200" dirty="0" err="1"/>
              <a:t>untuk</a:t>
            </a:r>
            <a:r>
              <a:rPr lang="en-US" sz="1200" dirty="0"/>
              <a:t> dataset </a:t>
            </a:r>
            <a:r>
              <a:rPr lang="en-US" sz="1200" dirty="0" err="1"/>
              <a:t>dan</a:t>
            </a:r>
            <a:r>
              <a:rPr lang="en-US" sz="1200" dirty="0"/>
              <a:t> </a:t>
            </a:r>
            <a:r>
              <a:rPr lang="en-US" sz="1200" dirty="0" err="1"/>
              <a:t>analisis</a:t>
            </a:r>
            <a:r>
              <a:rPr lang="en-US" sz="1200" dirty="0"/>
              <a:t> </a:t>
            </a:r>
            <a:r>
              <a:rPr lang="en-US" sz="1200" dirty="0" err="1"/>
              <a:t>lebih</a:t>
            </a:r>
            <a:r>
              <a:rPr lang="en-US" sz="1200" dirty="0"/>
              <a:t> </a:t>
            </a:r>
            <a:r>
              <a:rPr lang="en-US" sz="1200" dirty="0" err="1"/>
              <a:t>lanjut.Dokumentasi</a:t>
            </a:r>
            <a:r>
              <a:rPr lang="en-US" sz="1200" dirty="0"/>
              <a:t> </a:t>
            </a:r>
            <a:r>
              <a:rPr lang="en-US" sz="1200" dirty="0" err="1"/>
              <a:t>kode</a:t>
            </a:r>
            <a:r>
              <a:rPr lang="en-US" sz="1200" dirty="0"/>
              <a:t> di GitHub </a:t>
            </a:r>
            <a:r>
              <a:rPr lang="en-US" sz="1200" dirty="0" err="1"/>
              <a:t>sendiri</a:t>
            </a:r>
            <a:r>
              <a:rPr lang="en-US" sz="1200" dirty="0"/>
              <a:t>: README, wiring diagram, </a:t>
            </a:r>
            <a:r>
              <a:rPr lang="en-US" sz="1200" dirty="0" err="1"/>
              <a:t>kode</a:t>
            </a:r>
            <a:r>
              <a:rPr lang="en-US" sz="1200" dirty="0"/>
              <a:t>, library yang </a:t>
            </a:r>
            <a:r>
              <a:rPr lang="en-US" sz="1200" dirty="0" err="1"/>
              <a:t>dipakai</a:t>
            </a:r>
            <a:r>
              <a:rPr lang="en-US" sz="1200" dirty="0"/>
              <a:t>, </a:t>
            </a:r>
            <a:r>
              <a:rPr lang="en-US" sz="1200" dirty="0" err="1"/>
              <a:t>petunjuk</a:t>
            </a:r>
            <a:r>
              <a:rPr lang="en-US" sz="1200" dirty="0"/>
              <a:t> </a:t>
            </a:r>
            <a:r>
              <a:rPr lang="en-US" sz="1200" dirty="0" err="1"/>
              <a:t>instalasi</a:t>
            </a:r>
            <a:r>
              <a:rPr lang="en-US" sz="1200" dirty="0"/>
              <a:t>.</a:t>
            </a:r>
          </a:p>
        </p:txBody>
      </p:sp>
    </p:spTree>
    <p:extLst>
      <p:ext uri="{BB962C8B-B14F-4D97-AF65-F5344CB8AC3E}">
        <p14:creationId xmlns:p14="http://schemas.microsoft.com/office/powerpoint/2010/main" val="4920692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Ex0</a:t>
            </a:r>
            <a:r>
              <a:rPr lang="en-US" dirty="0" smtClean="0">
                <a:solidFill>
                  <a:schemeClr val="bg1">
                    <a:lumMod val="65000"/>
                  </a:schemeClr>
                </a:solidFill>
              </a:rPr>
              <a:t>: &gt;&gt;</a:t>
            </a:r>
            <a:endParaRPr lang="en-US" dirty="0">
              <a:solidFill>
                <a:schemeClr val="bg1">
                  <a:lumMod val="65000"/>
                </a:schemeClr>
              </a:solidFill>
            </a:endParaRPr>
          </a:p>
        </p:txBody>
      </p:sp>
      <p:sp>
        <p:nvSpPr>
          <p:cNvPr id="5" name="Rectangle 4"/>
          <p:cNvSpPr/>
          <p:nvPr/>
        </p:nvSpPr>
        <p:spPr>
          <a:xfrm>
            <a:off x="1852169" y="374975"/>
            <a:ext cx="8736109" cy="307777"/>
          </a:xfrm>
          <a:prstGeom prst="rect">
            <a:avLst/>
          </a:prstGeom>
        </p:spPr>
        <p:txBody>
          <a:bodyPr wrap="none">
            <a:spAutoFit/>
          </a:bodyPr>
          <a:lstStyle/>
          <a:p>
            <a:r>
              <a:rPr lang="en-US" sz="1400" dirty="0" err="1" smtClean="0"/>
              <a:t>IoT</a:t>
            </a:r>
            <a:r>
              <a:rPr lang="en-US" sz="1400" dirty="0" smtClean="0"/>
              <a:t> </a:t>
            </a:r>
            <a:r>
              <a:rPr lang="en-US" sz="1400" dirty="0"/>
              <a:t>Enhanced Deep Water Culture Hydroponic System for Optimizing Chinese Celery Yield and Economic Evaluation</a:t>
            </a:r>
          </a:p>
        </p:txBody>
      </p:sp>
      <p:sp>
        <p:nvSpPr>
          <p:cNvPr id="2" name="Rectangle 1"/>
          <p:cNvSpPr/>
          <p:nvPr/>
        </p:nvSpPr>
        <p:spPr>
          <a:xfrm>
            <a:off x="362712" y="1058095"/>
            <a:ext cx="6096000" cy="430887"/>
          </a:xfrm>
          <a:prstGeom prst="rect">
            <a:avLst/>
          </a:prstGeom>
        </p:spPr>
        <p:txBody>
          <a:bodyPr>
            <a:spAutoFit/>
          </a:bodyPr>
          <a:lstStyle/>
          <a:p>
            <a:r>
              <a:rPr lang="en-US" sz="1100" dirty="0"/>
              <a:t>3. Materials and methods</a:t>
            </a:r>
          </a:p>
          <a:p>
            <a:r>
              <a:rPr lang="en-US" sz="1100" dirty="0"/>
              <a:t>3.1. Hydroponic system components and </a:t>
            </a:r>
            <a:r>
              <a:rPr lang="en-US" sz="1100" dirty="0" err="1"/>
              <a:t>IoT</a:t>
            </a:r>
            <a:r>
              <a:rPr lang="en-US" sz="1100" dirty="0"/>
              <a:t> equipment</a:t>
            </a:r>
          </a:p>
        </p:txBody>
      </p:sp>
      <p:sp>
        <p:nvSpPr>
          <p:cNvPr id="3" name="Rectangle 2"/>
          <p:cNvSpPr/>
          <p:nvPr/>
        </p:nvSpPr>
        <p:spPr>
          <a:xfrm>
            <a:off x="479731" y="2910784"/>
            <a:ext cx="3319537" cy="707886"/>
          </a:xfrm>
          <a:prstGeom prst="rect">
            <a:avLst/>
          </a:prstGeom>
        </p:spPr>
        <p:txBody>
          <a:bodyPr wrap="square">
            <a:spAutoFit/>
          </a:bodyPr>
          <a:lstStyle/>
          <a:p>
            <a:r>
              <a:rPr lang="en-US" sz="1000" dirty="0"/>
              <a:t>Fig. 1. Greenhouse structure and hydroponic system for Chinese celery cultivation: (a) Open-structure greenhouse (b) Foam tray planting system (c) Schematic of</a:t>
            </a:r>
          </a:p>
          <a:p>
            <a:r>
              <a:rPr lang="en-US" sz="1000" dirty="0"/>
              <a:t>water circulation system and inter-greenhouse connections.</a:t>
            </a:r>
          </a:p>
        </p:txBody>
      </p:sp>
      <p:pic>
        <p:nvPicPr>
          <p:cNvPr id="8" name="Picture 7"/>
          <p:cNvPicPr>
            <a:picLocks noChangeAspect="1"/>
          </p:cNvPicPr>
          <p:nvPr/>
        </p:nvPicPr>
        <p:blipFill>
          <a:blip r:embed="rId2"/>
          <a:stretch>
            <a:fillRect/>
          </a:stretch>
        </p:blipFill>
        <p:spPr>
          <a:xfrm>
            <a:off x="479731" y="1423378"/>
            <a:ext cx="2744876" cy="1476066"/>
          </a:xfrm>
          <a:prstGeom prst="rect">
            <a:avLst/>
          </a:prstGeom>
        </p:spPr>
      </p:pic>
      <p:sp>
        <p:nvSpPr>
          <p:cNvPr id="11" name="Rectangle 10"/>
          <p:cNvSpPr/>
          <p:nvPr/>
        </p:nvSpPr>
        <p:spPr>
          <a:xfrm>
            <a:off x="479731" y="5911562"/>
            <a:ext cx="3319537" cy="400110"/>
          </a:xfrm>
          <a:prstGeom prst="rect">
            <a:avLst/>
          </a:prstGeom>
        </p:spPr>
        <p:txBody>
          <a:bodyPr wrap="square">
            <a:spAutoFit/>
          </a:bodyPr>
          <a:lstStyle/>
          <a:p>
            <a:r>
              <a:rPr lang="en-US" sz="1000" dirty="0"/>
              <a:t>Fig. 2. ESP32-based greenhouse control system using the </a:t>
            </a:r>
            <a:r>
              <a:rPr lang="en-US" sz="1000" dirty="0" err="1"/>
              <a:t>Blynk</a:t>
            </a:r>
            <a:r>
              <a:rPr lang="en-US" sz="1000" dirty="0"/>
              <a:t> </a:t>
            </a:r>
            <a:r>
              <a:rPr lang="en-US" sz="1000" dirty="0" err="1"/>
              <a:t>IoT</a:t>
            </a:r>
            <a:r>
              <a:rPr lang="en-US" sz="1000" dirty="0"/>
              <a:t> platform</a:t>
            </a:r>
          </a:p>
        </p:txBody>
      </p:sp>
      <p:pic>
        <p:nvPicPr>
          <p:cNvPr id="12" name="Picture 11"/>
          <p:cNvPicPr>
            <a:picLocks noChangeAspect="1"/>
          </p:cNvPicPr>
          <p:nvPr/>
        </p:nvPicPr>
        <p:blipFill>
          <a:blip r:embed="rId3"/>
          <a:stretch>
            <a:fillRect/>
          </a:stretch>
        </p:blipFill>
        <p:spPr>
          <a:xfrm>
            <a:off x="479731" y="3606512"/>
            <a:ext cx="3319537" cy="2305050"/>
          </a:xfrm>
          <a:prstGeom prst="rect">
            <a:avLst/>
          </a:prstGeom>
        </p:spPr>
      </p:pic>
      <p:sp>
        <p:nvSpPr>
          <p:cNvPr id="13" name="Rectangle 12"/>
          <p:cNvSpPr/>
          <p:nvPr/>
        </p:nvSpPr>
        <p:spPr>
          <a:xfrm>
            <a:off x="4492278" y="2570876"/>
            <a:ext cx="6096000" cy="246221"/>
          </a:xfrm>
          <a:prstGeom prst="rect">
            <a:avLst/>
          </a:prstGeom>
        </p:spPr>
        <p:txBody>
          <a:bodyPr>
            <a:spAutoFit/>
          </a:bodyPr>
          <a:lstStyle/>
          <a:p>
            <a:r>
              <a:rPr lang="en-US" sz="1000" dirty="0"/>
              <a:t>Fig. 3. </a:t>
            </a:r>
            <a:r>
              <a:rPr lang="en-US" sz="1000" dirty="0" err="1"/>
              <a:t>Blynk</a:t>
            </a:r>
            <a:r>
              <a:rPr lang="en-US" sz="1000" dirty="0"/>
              <a:t> </a:t>
            </a:r>
            <a:r>
              <a:rPr lang="en-US" sz="1000" dirty="0" err="1"/>
              <a:t>IoT</a:t>
            </a:r>
            <a:r>
              <a:rPr lang="en-US" sz="1000" dirty="0"/>
              <a:t> dashboard for data display and system management</a:t>
            </a:r>
          </a:p>
        </p:txBody>
      </p:sp>
      <p:pic>
        <p:nvPicPr>
          <p:cNvPr id="14" name="Picture 13"/>
          <p:cNvPicPr>
            <a:picLocks noChangeAspect="1"/>
          </p:cNvPicPr>
          <p:nvPr/>
        </p:nvPicPr>
        <p:blipFill>
          <a:blip r:embed="rId4"/>
          <a:stretch>
            <a:fillRect/>
          </a:stretch>
        </p:blipFill>
        <p:spPr>
          <a:xfrm>
            <a:off x="4539877" y="755706"/>
            <a:ext cx="3535888" cy="1742215"/>
          </a:xfrm>
          <a:prstGeom prst="rect">
            <a:avLst/>
          </a:prstGeom>
        </p:spPr>
      </p:pic>
      <p:sp>
        <p:nvSpPr>
          <p:cNvPr id="15" name="Rectangle 14"/>
          <p:cNvSpPr/>
          <p:nvPr/>
        </p:nvSpPr>
        <p:spPr>
          <a:xfrm>
            <a:off x="4685209" y="6311379"/>
            <a:ext cx="2428870" cy="246221"/>
          </a:xfrm>
          <a:prstGeom prst="rect">
            <a:avLst/>
          </a:prstGeom>
        </p:spPr>
        <p:txBody>
          <a:bodyPr wrap="none">
            <a:spAutoFit/>
          </a:bodyPr>
          <a:lstStyle/>
          <a:p>
            <a:r>
              <a:rPr lang="en-US" sz="1000" dirty="0"/>
              <a:t>Fig. 4. ESP32-based control circuit diagram.</a:t>
            </a:r>
          </a:p>
        </p:txBody>
      </p:sp>
      <p:pic>
        <p:nvPicPr>
          <p:cNvPr id="16" name="Picture 15"/>
          <p:cNvPicPr>
            <a:picLocks noChangeAspect="1"/>
          </p:cNvPicPr>
          <p:nvPr/>
        </p:nvPicPr>
        <p:blipFill>
          <a:blip r:embed="rId5"/>
          <a:stretch>
            <a:fillRect/>
          </a:stretch>
        </p:blipFill>
        <p:spPr>
          <a:xfrm>
            <a:off x="4713206" y="2936106"/>
            <a:ext cx="2754737" cy="3116174"/>
          </a:xfrm>
          <a:prstGeom prst="rect">
            <a:avLst/>
          </a:prstGeom>
        </p:spPr>
      </p:pic>
      <p:sp>
        <p:nvSpPr>
          <p:cNvPr id="17" name="Rectangle 16"/>
          <p:cNvSpPr/>
          <p:nvPr/>
        </p:nvSpPr>
        <p:spPr>
          <a:xfrm>
            <a:off x="8803582" y="2617042"/>
            <a:ext cx="3155820" cy="400110"/>
          </a:xfrm>
          <a:prstGeom prst="rect">
            <a:avLst/>
          </a:prstGeom>
        </p:spPr>
        <p:txBody>
          <a:bodyPr wrap="square">
            <a:spAutoFit/>
          </a:bodyPr>
          <a:lstStyle/>
          <a:p>
            <a:r>
              <a:rPr lang="en-US" sz="1000" dirty="0"/>
              <a:t>Fig. 6. Experimental setup of four greenhouses with varied environmental controls to study celery growth.</a:t>
            </a:r>
          </a:p>
        </p:txBody>
      </p:sp>
      <p:sp>
        <p:nvSpPr>
          <p:cNvPr id="18" name="Rectangle 17"/>
          <p:cNvSpPr/>
          <p:nvPr/>
        </p:nvSpPr>
        <p:spPr>
          <a:xfrm>
            <a:off x="9167057" y="6216327"/>
            <a:ext cx="1731564" cy="246221"/>
          </a:xfrm>
          <a:prstGeom prst="rect">
            <a:avLst/>
          </a:prstGeom>
        </p:spPr>
        <p:txBody>
          <a:bodyPr wrap="none">
            <a:spAutoFit/>
          </a:bodyPr>
          <a:lstStyle/>
          <a:p>
            <a:r>
              <a:rPr lang="en-US" sz="1000" dirty="0"/>
              <a:t>Fig. 7. Celery sampling layout.</a:t>
            </a:r>
          </a:p>
        </p:txBody>
      </p:sp>
      <p:pic>
        <p:nvPicPr>
          <p:cNvPr id="19" name="Picture 18"/>
          <p:cNvPicPr>
            <a:picLocks noChangeAspect="1"/>
          </p:cNvPicPr>
          <p:nvPr/>
        </p:nvPicPr>
        <p:blipFill>
          <a:blip r:embed="rId6"/>
          <a:stretch>
            <a:fillRect/>
          </a:stretch>
        </p:blipFill>
        <p:spPr>
          <a:xfrm>
            <a:off x="8803582" y="802471"/>
            <a:ext cx="4286250" cy="1695450"/>
          </a:xfrm>
          <a:prstGeom prst="rect">
            <a:avLst/>
          </a:prstGeom>
        </p:spPr>
      </p:pic>
      <p:pic>
        <p:nvPicPr>
          <p:cNvPr id="20" name="Picture 19"/>
          <p:cNvPicPr>
            <a:picLocks noChangeAspect="1"/>
          </p:cNvPicPr>
          <p:nvPr/>
        </p:nvPicPr>
        <p:blipFill>
          <a:blip r:embed="rId7"/>
          <a:stretch>
            <a:fillRect/>
          </a:stretch>
        </p:blipFill>
        <p:spPr>
          <a:xfrm>
            <a:off x="8598382" y="3264727"/>
            <a:ext cx="3979791" cy="2177098"/>
          </a:xfrm>
          <a:prstGeom prst="rect">
            <a:avLst/>
          </a:prstGeom>
        </p:spPr>
      </p:pic>
    </p:spTree>
    <p:extLst>
      <p:ext uri="{BB962C8B-B14F-4D97-AF65-F5344CB8AC3E}">
        <p14:creationId xmlns:p14="http://schemas.microsoft.com/office/powerpoint/2010/main" val="23681365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Ex0</a:t>
            </a:r>
            <a:r>
              <a:rPr lang="en-US" dirty="0" smtClean="0">
                <a:solidFill>
                  <a:schemeClr val="bg1">
                    <a:lumMod val="65000"/>
                  </a:schemeClr>
                </a:solidFill>
              </a:rPr>
              <a:t>: &gt;&gt;</a:t>
            </a:r>
            <a:endParaRPr lang="en-US" dirty="0">
              <a:solidFill>
                <a:schemeClr val="bg1">
                  <a:lumMod val="65000"/>
                </a:schemeClr>
              </a:solidFill>
            </a:endParaRPr>
          </a:p>
        </p:txBody>
      </p:sp>
      <p:sp>
        <p:nvSpPr>
          <p:cNvPr id="5" name="Rectangle 4"/>
          <p:cNvSpPr/>
          <p:nvPr/>
        </p:nvSpPr>
        <p:spPr>
          <a:xfrm>
            <a:off x="1852169" y="374975"/>
            <a:ext cx="8736109" cy="307777"/>
          </a:xfrm>
          <a:prstGeom prst="rect">
            <a:avLst/>
          </a:prstGeom>
        </p:spPr>
        <p:txBody>
          <a:bodyPr wrap="none">
            <a:spAutoFit/>
          </a:bodyPr>
          <a:lstStyle/>
          <a:p>
            <a:r>
              <a:rPr lang="en-US" sz="1400" dirty="0" err="1" smtClean="0"/>
              <a:t>IoT</a:t>
            </a:r>
            <a:r>
              <a:rPr lang="en-US" sz="1400" dirty="0" smtClean="0"/>
              <a:t> </a:t>
            </a:r>
            <a:r>
              <a:rPr lang="en-US" sz="1400" dirty="0"/>
              <a:t>Enhanced Deep Water Culture Hydroponic System for Optimizing Chinese Celery Yield and Economic Evaluation</a:t>
            </a:r>
          </a:p>
        </p:txBody>
      </p:sp>
      <p:sp>
        <p:nvSpPr>
          <p:cNvPr id="2" name="Rectangle 1"/>
          <p:cNvSpPr/>
          <p:nvPr/>
        </p:nvSpPr>
        <p:spPr>
          <a:xfrm>
            <a:off x="497983" y="2783863"/>
            <a:ext cx="6096000" cy="246221"/>
          </a:xfrm>
          <a:prstGeom prst="rect">
            <a:avLst/>
          </a:prstGeom>
        </p:spPr>
        <p:txBody>
          <a:bodyPr>
            <a:spAutoFit/>
          </a:bodyPr>
          <a:lstStyle/>
          <a:p>
            <a:r>
              <a:rPr lang="en-US" sz="1000" dirty="0"/>
              <a:t>Fig. 8. Celery weight changes across four greenhouses over 40-45 day cultivation period</a:t>
            </a:r>
          </a:p>
        </p:txBody>
      </p:sp>
      <p:sp>
        <p:nvSpPr>
          <p:cNvPr id="12" name="Rectangle 11"/>
          <p:cNvSpPr/>
          <p:nvPr/>
        </p:nvSpPr>
        <p:spPr>
          <a:xfrm>
            <a:off x="362712" y="5256607"/>
            <a:ext cx="6096000" cy="246221"/>
          </a:xfrm>
          <a:prstGeom prst="rect">
            <a:avLst/>
          </a:prstGeom>
        </p:spPr>
        <p:txBody>
          <a:bodyPr>
            <a:spAutoFit/>
          </a:bodyPr>
          <a:lstStyle/>
          <a:p>
            <a:r>
              <a:rPr lang="en-US" sz="1000" dirty="0"/>
              <a:t>Fig. 9. Celery height progression in different greenhouse conditions during 40-45 days growth cycle.</a:t>
            </a:r>
          </a:p>
        </p:txBody>
      </p:sp>
      <p:sp>
        <p:nvSpPr>
          <p:cNvPr id="13" name="Rectangle 12"/>
          <p:cNvSpPr/>
          <p:nvPr/>
        </p:nvSpPr>
        <p:spPr>
          <a:xfrm>
            <a:off x="6144865" y="2173812"/>
            <a:ext cx="6096000" cy="246221"/>
          </a:xfrm>
          <a:prstGeom prst="rect">
            <a:avLst/>
          </a:prstGeom>
        </p:spPr>
        <p:txBody>
          <a:bodyPr>
            <a:spAutoFit/>
          </a:bodyPr>
          <a:lstStyle/>
          <a:p>
            <a:r>
              <a:rPr lang="en-US" sz="1000" dirty="0"/>
              <a:t>Table 2 Results of statistical tests on the weight and height of celery</a:t>
            </a:r>
          </a:p>
        </p:txBody>
      </p:sp>
      <p:sp>
        <p:nvSpPr>
          <p:cNvPr id="14" name="Rectangle 13"/>
          <p:cNvSpPr/>
          <p:nvPr/>
        </p:nvSpPr>
        <p:spPr>
          <a:xfrm>
            <a:off x="5950017" y="800361"/>
            <a:ext cx="6096000" cy="246221"/>
          </a:xfrm>
          <a:prstGeom prst="rect">
            <a:avLst/>
          </a:prstGeom>
        </p:spPr>
        <p:txBody>
          <a:bodyPr>
            <a:spAutoFit/>
          </a:bodyPr>
          <a:lstStyle/>
          <a:p>
            <a:r>
              <a:rPr lang="en-US" sz="1000" dirty="0"/>
              <a:t>Table 3 Comparative celery growth relative to natural conditions</a:t>
            </a:r>
          </a:p>
        </p:txBody>
      </p:sp>
      <p:pic>
        <p:nvPicPr>
          <p:cNvPr id="3" name="Picture 2"/>
          <p:cNvPicPr>
            <a:picLocks noChangeAspect="1"/>
          </p:cNvPicPr>
          <p:nvPr/>
        </p:nvPicPr>
        <p:blipFill>
          <a:blip r:embed="rId2"/>
          <a:stretch>
            <a:fillRect/>
          </a:stretch>
        </p:blipFill>
        <p:spPr>
          <a:xfrm>
            <a:off x="828261" y="807585"/>
            <a:ext cx="3962400" cy="1790700"/>
          </a:xfrm>
          <a:prstGeom prst="rect">
            <a:avLst/>
          </a:prstGeom>
        </p:spPr>
      </p:pic>
      <p:pic>
        <p:nvPicPr>
          <p:cNvPr id="15" name="Picture 14"/>
          <p:cNvPicPr>
            <a:picLocks noChangeAspect="1"/>
          </p:cNvPicPr>
          <p:nvPr/>
        </p:nvPicPr>
        <p:blipFill>
          <a:blip r:embed="rId3"/>
          <a:stretch>
            <a:fillRect/>
          </a:stretch>
        </p:blipFill>
        <p:spPr>
          <a:xfrm>
            <a:off x="727006" y="3215662"/>
            <a:ext cx="3952875" cy="1800225"/>
          </a:xfrm>
          <a:prstGeom prst="rect">
            <a:avLst/>
          </a:prstGeom>
        </p:spPr>
      </p:pic>
      <p:pic>
        <p:nvPicPr>
          <p:cNvPr id="17" name="Picture 16"/>
          <p:cNvPicPr>
            <a:picLocks noChangeAspect="1"/>
          </p:cNvPicPr>
          <p:nvPr/>
        </p:nvPicPr>
        <p:blipFill>
          <a:blip r:embed="rId4"/>
          <a:stretch>
            <a:fillRect/>
          </a:stretch>
        </p:blipFill>
        <p:spPr>
          <a:xfrm>
            <a:off x="6144865" y="1184680"/>
            <a:ext cx="2790825" cy="733425"/>
          </a:xfrm>
          <a:prstGeom prst="rect">
            <a:avLst/>
          </a:prstGeom>
        </p:spPr>
      </p:pic>
      <p:pic>
        <p:nvPicPr>
          <p:cNvPr id="18" name="Picture 17"/>
          <p:cNvPicPr>
            <a:picLocks noChangeAspect="1"/>
          </p:cNvPicPr>
          <p:nvPr/>
        </p:nvPicPr>
        <p:blipFill>
          <a:blip r:embed="rId5"/>
          <a:stretch>
            <a:fillRect/>
          </a:stretch>
        </p:blipFill>
        <p:spPr>
          <a:xfrm>
            <a:off x="6211540" y="2598285"/>
            <a:ext cx="2724150" cy="952500"/>
          </a:xfrm>
          <a:prstGeom prst="rect">
            <a:avLst/>
          </a:prstGeom>
        </p:spPr>
      </p:pic>
      <p:sp>
        <p:nvSpPr>
          <p:cNvPr id="19" name="Rectangle 18"/>
          <p:cNvSpPr/>
          <p:nvPr/>
        </p:nvSpPr>
        <p:spPr>
          <a:xfrm>
            <a:off x="6144865" y="3914615"/>
            <a:ext cx="3689293" cy="1323439"/>
          </a:xfrm>
          <a:prstGeom prst="rect">
            <a:avLst/>
          </a:prstGeom>
        </p:spPr>
        <p:txBody>
          <a:bodyPr wrap="square">
            <a:spAutoFit/>
          </a:bodyPr>
          <a:lstStyle/>
          <a:p>
            <a:r>
              <a:rPr lang="en-US" sz="1000" dirty="0"/>
              <a:t>5. Conclusions</a:t>
            </a:r>
          </a:p>
          <a:p>
            <a:pPr algn="just"/>
            <a:r>
              <a:rPr lang="en-US" sz="1000" dirty="0"/>
              <a:t>This study demonstrates significant progress in integrating </a:t>
            </a:r>
            <a:r>
              <a:rPr lang="en-US" sz="1000" dirty="0" err="1"/>
              <a:t>IoT</a:t>
            </a:r>
            <a:endParaRPr lang="en-US" sz="1000" dirty="0"/>
          </a:p>
          <a:p>
            <a:pPr algn="just"/>
            <a:r>
              <a:rPr lang="en-US" sz="1000" dirty="0"/>
              <a:t>technology with hydroponic farming systems, particularly for </a:t>
            </a:r>
            <a:r>
              <a:rPr lang="en-US" sz="1000" dirty="0" smtClean="0"/>
              <a:t>Chinese celery </a:t>
            </a:r>
            <a:r>
              <a:rPr lang="en-US" sz="1000" dirty="0"/>
              <a:t>production. The findings reveal that environmental control </a:t>
            </a:r>
            <a:r>
              <a:rPr lang="en-US" sz="1000" dirty="0" smtClean="0"/>
              <a:t>using technology </a:t>
            </a:r>
            <a:r>
              <a:rPr lang="en-US" sz="1000" dirty="0"/>
              <a:t>can significantly enhance both crop quality and quantity</a:t>
            </a:r>
            <a:r>
              <a:rPr lang="en-US" sz="1000" dirty="0" smtClean="0"/>
              <a:t>, with </a:t>
            </a:r>
            <a:r>
              <a:rPr lang="en-US" sz="1000" dirty="0"/>
              <a:t>the greenhouse managing both temperature and extended </a:t>
            </a:r>
            <a:r>
              <a:rPr lang="en-US" sz="1000" dirty="0" smtClean="0"/>
              <a:t>light duration </a:t>
            </a:r>
            <a:r>
              <a:rPr lang="en-US" sz="1000" dirty="0"/>
              <a:t>showing a 13.91% increase in yield compared to </a:t>
            </a:r>
            <a:r>
              <a:rPr lang="en-US" sz="1000" dirty="0" smtClean="0"/>
              <a:t>natural conditions</a:t>
            </a:r>
            <a:endParaRPr lang="en-US" sz="1000" dirty="0"/>
          </a:p>
        </p:txBody>
      </p:sp>
    </p:spTree>
    <p:extLst>
      <p:ext uri="{BB962C8B-B14F-4D97-AF65-F5344CB8AC3E}">
        <p14:creationId xmlns:p14="http://schemas.microsoft.com/office/powerpoint/2010/main" val="38550383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Ex0</a:t>
            </a:r>
            <a:r>
              <a:rPr lang="en-US" dirty="0" smtClean="0">
                <a:solidFill>
                  <a:schemeClr val="bg1">
                    <a:lumMod val="65000"/>
                  </a:schemeClr>
                </a:solidFill>
              </a:rPr>
              <a:t>: &gt;&gt;</a:t>
            </a:r>
            <a:endParaRPr lang="en-US" dirty="0">
              <a:solidFill>
                <a:schemeClr val="bg1">
                  <a:lumMod val="65000"/>
                </a:schemeClr>
              </a:solidFill>
            </a:endParaRPr>
          </a:p>
        </p:txBody>
      </p:sp>
      <p:sp>
        <p:nvSpPr>
          <p:cNvPr id="5" name="Rectangle 4"/>
          <p:cNvSpPr/>
          <p:nvPr/>
        </p:nvSpPr>
        <p:spPr>
          <a:xfrm>
            <a:off x="1852169" y="374975"/>
            <a:ext cx="7222683" cy="369332"/>
          </a:xfrm>
          <a:prstGeom prst="rect">
            <a:avLst/>
          </a:prstGeom>
        </p:spPr>
        <p:txBody>
          <a:bodyPr wrap="none">
            <a:spAutoFit/>
          </a:bodyPr>
          <a:lstStyle/>
          <a:p>
            <a:r>
              <a:rPr lang="en-US" b="1" dirty="0" err="1"/>
              <a:t>github</a:t>
            </a:r>
            <a:r>
              <a:rPr lang="en-US" b="1" dirty="0"/>
              <a:t> simulation </a:t>
            </a:r>
            <a:r>
              <a:rPr lang="en-US" b="1" dirty="0" err="1"/>
              <a:t>podman</a:t>
            </a:r>
            <a:r>
              <a:rPr lang="en-US" b="1" dirty="0"/>
              <a:t> based </a:t>
            </a:r>
            <a:r>
              <a:rPr lang="en-US" b="1" dirty="0" err="1"/>
              <a:t>IoT</a:t>
            </a:r>
            <a:r>
              <a:rPr lang="en-US" b="1" dirty="0"/>
              <a:t> data sensor flow diagram, </a:t>
            </a:r>
            <a:r>
              <a:rPr lang="en-US" b="1" dirty="0" err="1"/>
              <a:t>visualisasi</a:t>
            </a:r>
            <a:endParaRPr lang="en-US" b="1" dirty="0"/>
          </a:p>
        </p:txBody>
      </p:sp>
      <p:sp>
        <p:nvSpPr>
          <p:cNvPr id="6" name="Rectangle 5"/>
          <p:cNvSpPr/>
          <p:nvPr/>
        </p:nvSpPr>
        <p:spPr>
          <a:xfrm>
            <a:off x="362712" y="969691"/>
            <a:ext cx="3200295" cy="3816429"/>
          </a:xfrm>
          <a:prstGeom prst="rect">
            <a:avLst/>
          </a:prstGeom>
        </p:spPr>
        <p:txBody>
          <a:bodyPr wrap="square">
            <a:spAutoFit/>
          </a:bodyPr>
          <a:lstStyle/>
          <a:p>
            <a:r>
              <a:rPr lang="en-US" sz="1600" b="1" dirty="0" err="1" smtClean="0"/>
              <a:t>Referensi</a:t>
            </a:r>
            <a:r>
              <a:rPr lang="en-US" sz="1600" b="1" dirty="0"/>
              <a:t> </a:t>
            </a:r>
            <a:r>
              <a:rPr lang="en-US" sz="1600" b="1" dirty="0" smtClean="0"/>
              <a:t>:</a:t>
            </a:r>
          </a:p>
          <a:p>
            <a:endParaRPr lang="en-US" sz="1600" b="1" dirty="0"/>
          </a:p>
          <a:p>
            <a:pPr marL="285750" indent="-285750" algn="just">
              <a:buFont typeface="Wingdings" panose="05000000000000000000" pitchFamily="2" charset="2"/>
              <a:buChar char="Ø"/>
            </a:pPr>
            <a:r>
              <a:rPr lang="en-US" sz="1400" dirty="0" err="1" smtClean="0"/>
              <a:t>PlantMonitoringSystem</a:t>
            </a:r>
            <a:r>
              <a:rPr lang="en-US" sz="1400" dirty="0" smtClean="0"/>
              <a:t> </a:t>
            </a:r>
            <a:r>
              <a:rPr lang="en-US" sz="1400" dirty="0"/>
              <a:t>(GitHub: Shishir3D/</a:t>
            </a:r>
            <a:r>
              <a:rPr lang="en-US" sz="1400" dirty="0" err="1"/>
              <a:t>PlantMonitoringSystem</a:t>
            </a:r>
            <a:r>
              <a:rPr lang="en-US" sz="1400" dirty="0"/>
              <a:t>) — </a:t>
            </a:r>
            <a:r>
              <a:rPr lang="en-US" sz="1400" dirty="0" err="1"/>
              <a:t>sistem</a:t>
            </a:r>
            <a:r>
              <a:rPr lang="en-US" sz="1400" dirty="0"/>
              <a:t> monitoring </a:t>
            </a:r>
            <a:r>
              <a:rPr lang="en-US" sz="1400" dirty="0" err="1"/>
              <a:t>tanaman</a:t>
            </a:r>
            <a:r>
              <a:rPr lang="en-US" sz="1400" dirty="0"/>
              <a:t> </a:t>
            </a:r>
            <a:r>
              <a:rPr lang="en-US" sz="1400" dirty="0" err="1"/>
              <a:t>berbasis</a:t>
            </a:r>
            <a:r>
              <a:rPr lang="en-US" sz="1400" dirty="0"/>
              <a:t> ESP32 + sensor + </a:t>
            </a:r>
            <a:r>
              <a:rPr lang="en-US" sz="1400" dirty="0" err="1"/>
              <a:t>Blynk</a:t>
            </a:r>
            <a:r>
              <a:rPr lang="en-US" sz="1400" dirty="0"/>
              <a:t>. </a:t>
            </a:r>
            <a:r>
              <a:rPr lang="en-US" sz="1400" dirty="0" smtClean="0"/>
              <a:t>GitHub</a:t>
            </a:r>
          </a:p>
          <a:p>
            <a:pPr marL="285750" indent="-285750" algn="just">
              <a:buFont typeface="Wingdings" panose="05000000000000000000" pitchFamily="2" charset="2"/>
              <a:buChar char="Ø"/>
            </a:pPr>
            <a:r>
              <a:rPr lang="en-US" sz="1400" dirty="0" smtClean="0"/>
              <a:t>Water‑Monitoring‐System </a:t>
            </a:r>
            <a:r>
              <a:rPr lang="en-US" sz="1400" dirty="0"/>
              <a:t>(GitHub: </a:t>
            </a:r>
            <a:r>
              <a:rPr lang="en-US" sz="1400" dirty="0" err="1"/>
              <a:t>vinitshahdeo</a:t>
            </a:r>
            <a:r>
              <a:rPr lang="en-US" sz="1400" dirty="0"/>
              <a:t>/Water‑Monitoring‑System) — </a:t>
            </a:r>
            <a:r>
              <a:rPr lang="en-US" sz="1400" dirty="0" err="1"/>
              <a:t>IoT</a:t>
            </a:r>
            <a:r>
              <a:rPr lang="en-US" sz="1400" dirty="0"/>
              <a:t> monitoring level </a:t>
            </a:r>
            <a:r>
              <a:rPr lang="en-US" sz="1400" dirty="0" err="1"/>
              <a:t>cairan</a:t>
            </a:r>
            <a:r>
              <a:rPr lang="en-US" sz="1400" dirty="0"/>
              <a:t> + dashboard. </a:t>
            </a:r>
            <a:r>
              <a:rPr lang="en-US" sz="1400" dirty="0" smtClean="0"/>
              <a:t>GitHub</a:t>
            </a:r>
          </a:p>
          <a:p>
            <a:pPr marL="285750" indent="-285750" algn="just">
              <a:buFont typeface="Wingdings" panose="05000000000000000000" pitchFamily="2" charset="2"/>
              <a:buChar char="Ø"/>
            </a:pPr>
            <a:r>
              <a:rPr lang="en-US" sz="1400" dirty="0" smtClean="0"/>
              <a:t>Smart‑Irrigation‑System‑Using‑</a:t>
            </a:r>
            <a:r>
              <a:rPr lang="en-US" sz="1400" dirty="0" err="1" smtClean="0"/>
              <a:t>IoT</a:t>
            </a:r>
            <a:r>
              <a:rPr lang="en-US" sz="1400" dirty="0" smtClean="0"/>
              <a:t> </a:t>
            </a:r>
            <a:r>
              <a:rPr lang="en-US" sz="1400" dirty="0"/>
              <a:t>(GitHub: </a:t>
            </a:r>
            <a:r>
              <a:rPr lang="en-US" sz="1400" dirty="0" err="1"/>
              <a:t>polarao</a:t>
            </a:r>
            <a:r>
              <a:rPr lang="en-US" sz="1400" dirty="0"/>
              <a:t>/Smart‑Irrigation‑System‑Using‑IOT‑Based‑On‑Temperature‑And‑Moisture‑In‑Soil) — </a:t>
            </a:r>
            <a:r>
              <a:rPr lang="en-US" sz="1400" dirty="0" err="1"/>
              <a:t>sistem</a:t>
            </a:r>
            <a:r>
              <a:rPr lang="en-US" sz="1400" dirty="0"/>
              <a:t> </a:t>
            </a:r>
            <a:r>
              <a:rPr lang="en-US" sz="1400" dirty="0" err="1"/>
              <a:t>sederhana</a:t>
            </a:r>
            <a:r>
              <a:rPr lang="en-US" sz="1400" dirty="0"/>
              <a:t> sensor </a:t>
            </a:r>
            <a:r>
              <a:rPr lang="en-US" sz="1400" dirty="0" err="1"/>
              <a:t>kelembapan</a:t>
            </a:r>
            <a:r>
              <a:rPr lang="en-US" sz="1400" dirty="0"/>
              <a:t> </a:t>
            </a:r>
            <a:r>
              <a:rPr lang="en-US" sz="1400" dirty="0" err="1"/>
              <a:t>dan</a:t>
            </a:r>
            <a:r>
              <a:rPr lang="en-US" sz="1400" dirty="0"/>
              <a:t> </a:t>
            </a:r>
            <a:r>
              <a:rPr lang="en-US" sz="1400" dirty="0" err="1"/>
              <a:t>suhu</a:t>
            </a:r>
            <a:r>
              <a:rPr lang="en-US" sz="1400" dirty="0"/>
              <a:t> </a:t>
            </a:r>
            <a:r>
              <a:rPr lang="en-US" sz="1400" dirty="0" err="1"/>
              <a:t>untuk</a:t>
            </a:r>
            <a:r>
              <a:rPr lang="en-US" sz="1400" dirty="0"/>
              <a:t> </a:t>
            </a:r>
            <a:r>
              <a:rPr lang="en-US" sz="1400" dirty="0" err="1"/>
              <a:t>irigasi</a:t>
            </a:r>
            <a:r>
              <a:rPr lang="en-US" sz="1400" dirty="0"/>
              <a:t> </a:t>
            </a:r>
            <a:r>
              <a:rPr lang="en-US" sz="1400" dirty="0" err="1"/>
              <a:t>otomatis</a:t>
            </a:r>
            <a:r>
              <a:rPr lang="en-US" sz="1400" dirty="0"/>
              <a:t>. GitHub</a:t>
            </a:r>
          </a:p>
        </p:txBody>
      </p:sp>
      <p:pic>
        <p:nvPicPr>
          <p:cNvPr id="2" name="Picture 1"/>
          <p:cNvPicPr>
            <a:picLocks noChangeAspect="1"/>
          </p:cNvPicPr>
          <p:nvPr/>
        </p:nvPicPr>
        <p:blipFill>
          <a:blip r:embed="rId2"/>
          <a:stretch>
            <a:fillRect/>
          </a:stretch>
        </p:blipFill>
        <p:spPr>
          <a:xfrm>
            <a:off x="5067299" y="3957843"/>
            <a:ext cx="3793365" cy="1838666"/>
          </a:xfrm>
          <a:prstGeom prst="rect">
            <a:avLst/>
          </a:prstGeom>
        </p:spPr>
      </p:pic>
      <p:sp>
        <p:nvSpPr>
          <p:cNvPr id="3" name="Rectangle 2"/>
          <p:cNvSpPr/>
          <p:nvPr/>
        </p:nvSpPr>
        <p:spPr>
          <a:xfrm>
            <a:off x="5067300" y="1209060"/>
            <a:ext cx="3793365" cy="2739211"/>
          </a:xfrm>
          <a:prstGeom prst="rect">
            <a:avLst/>
          </a:prstGeom>
        </p:spPr>
        <p:txBody>
          <a:bodyPr wrap="square">
            <a:spAutoFit/>
          </a:bodyPr>
          <a:lstStyle/>
          <a:p>
            <a:r>
              <a:rPr lang="en-US" b="1" dirty="0" smtClean="0"/>
              <a:t>A. Automation System</a:t>
            </a:r>
          </a:p>
          <a:p>
            <a:pPr algn="just"/>
            <a:r>
              <a:rPr lang="en-US" sz="1400" dirty="0" err="1" smtClean="0"/>
              <a:t>Deskripsi:Sensor</a:t>
            </a:r>
            <a:r>
              <a:rPr lang="en-US" sz="1400" dirty="0" smtClean="0"/>
              <a:t> </a:t>
            </a:r>
            <a:r>
              <a:rPr lang="en-US" sz="1400" dirty="0"/>
              <a:t>(pH, EC, </a:t>
            </a:r>
            <a:r>
              <a:rPr lang="en-US" sz="1400" dirty="0" err="1"/>
              <a:t>suhu</a:t>
            </a:r>
            <a:r>
              <a:rPr lang="en-US" sz="1400" dirty="0"/>
              <a:t>, </a:t>
            </a:r>
            <a:r>
              <a:rPr lang="en-US" sz="1400" dirty="0" err="1"/>
              <a:t>kelembapan</a:t>
            </a:r>
            <a:r>
              <a:rPr lang="en-US" sz="1400" dirty="0"/>
              <a:t>) </a:t>
            </a:r>
            <a:r>
              <a:rPr lang="en-US" sz="1400" dirty="0" err="1"/>
              <a:t>mengumpulkan</a:t>
            </a:r>
            <a:r>
              <a:rPr lang="en-US" sz="1400" dirty="0"/>
              <a:t> data di </a:t>
            </a:r>
            <a:r>
              <a:rPr lang="en-US" sz="1400" dirty="0" err="1"/>
              <a:t>lapanganMikrokontroler</a:t>
            </a:r>
            <a:r>
              <a:rPr lang="en-US" sz="1400" dirty="0"/>
              <a:t> (</a:t>
            </a:r>
            <a:r>
              <a:rPr lang="en-US" sz="1400" dirty="0" err="1"/>
              <a:t>misalnya</a:t>
            </a:r>
            <a:r>
              <a:rPr lang="en-US" sz="1400" dirty="0"/>
              <a:t> ESP32) </a:t>
            </a:r>
            <a:r>
              <a:rPr lang="en-US" sz="1400" dirty="0" err="1"/>
              <a:t>mengirimkan</a:t>
            </a:r>
            <a:r>
              <a:rPr lang="en-US" sz="1400" dirty="0"/>
              <a:t> data via </a:t>
            </a:r>
            <a:r>
              <a:rPr lang="en-US" sz="1400" dirty="0" err="1"/>
              <a:t>WiFi</a:t>
            </a:r>
            <a:r>
              <a:rPr lang="en-US" sz="1400" dirty="0"/>
              <a:t>/MQTT/HTTP </a:t>
            </a:r>
            <a:r>
              <a:rPr lang="en-US" sz="1400" dirty="0" err="1"/>
              <a:t>ke</a:t>
            </a:r>
            <a:r>
              <a:rPr lang="en-US" sz="1400" dirty="0"/>
              <a:t> broker </a:t>
            </a:r>
            <a:r>
              <a:rPr lang="en-US" sz="1400" dirty="0" err="1"/>
              <a:t>atau</a:t>
            </a:r>
            <a:r>
              <a:rPr lang="en-US" sz="1400" dirty="0"/>
              <a:t> </a:t>
            </a:r>
            <a:r>
              <a:rPr lang="en-US" sz="1400" dirty="0" err="1"/>
              <a:t>serverBroker</a:t>
            </a:r>
            <a:r>
              <a:rPr lang="en-US" sz="1400" dirty="0"/>
              <a:t>/message queue (MQTT, Kafka) </a:t>
            </a:r>
            <a:r>
              <a:rPr lang="en-US" sz="1400" dirty="0" err="1"/>
              <a:t>menerima</a:t>
            </a:r>
            <a:r>
              <a:rPr lang="en-US" sz="1400" dirty="0"/>
              <a:t> </a:t>
            </a:r>
            <a:r>
              <a:rPr lang="en-US" sz="1400" dirty="0" err="1"/>
              <a:t>dan</a:t>
            </a:r>
            <a:r>
              <a:rPr lang="en-US" sz="1400" dirty="0"/>
              <a:t> </a:t>
            </a:r>
            <a:r>
              <a:rPr lang="en-US" sz="1400" dirty="0" err="1"/>
              <a:t>menyalurkan</a:t>
            </a:r>
            <a:r>
              <a:rPr lang="en-US" sz="1400" dirty="0"/>
              <a:t> </a:t>
            </a:r>
            <a:r>
              <a:rPr lang="en-US" sz="1400" dirty="0" err="1"/>
              <a:t>dataBackend</a:t>
            </a:r>
            <a:r>
              <a:rPr lang="en-US" sz="1400" dirty="0"/>
              <a:t> </a:t>
            </a:r>
            <a:r>
              <a:rPr lang="en-US" sz="1400" dirty="0" err="1"/>
              <a:t>penyimpanan</a:t>
            </a:r>
            <a:r>
              <a:rPr lang="en-US" sz="1400" dirty="0"/>
              <a:t> (time‑series DB </a:t>
            </a:r>
            <a:r>
              <a:rPr lang="en-US" sz="1400" dirty="0" err="1"/>
              <a:t>seperti</a:t>
            </a:r>
            <a:r>
              <a:rPr lang="en-US" sz="1400" dirty="0"/>
              <a:t> </a:t>
            </a:r>
            <a:r>
              <a:rPr lang="en-US" sz="1400" dirty="0" err="1"/>
              <a:t>InfluxDB</a:t>
            </a:r>
            <a:r>
              <a:rPr lang="en-US" sz="1400" dirty="0"/>
              <a:t>, </a:t>
            </a:r>
            <a:r>
              <a:rPr lang="en-US" sz="1400" dirty="0" err="1"/>
              <a:t>relasional</a:t>
            </a:r>
            <a:r>
              <a:rPr lang="en-US" sz="1400" dirty="0"/>
              <a:t>, </a:t>
            </a:r>
            <a:r>
              <a:rPr lang="en-US" sz="1400" dirty="0" err="1"/>
              <a:t>atau</a:t>
            </a:r>
            <a:r>
              <a:rPr lang="en-US" sz="1400" dirty="0"/>
              <a:t> data lake)</a:t>
            </a:r>
            <a:r>
              <a:rPr lang="en-US" sz="1400" dirty="0" err="1"/>
              <a:t>Visualisasi</a:t>
            </a:r>
            <a:r>
              <a:rPr lang="en-US" sz="1400" dirty="0"/>
              <a:t>/dashboard (</a:t>
            </a:r>
            <a:r>
              <a:rPr lang="en-US" sz="1400" dirty="0" err="1"/>
              <a:t>Grafana</a:t>
            </a:r>
            <a:r>
              <a:rPr lang="en-US" sz="1400" dirty="0"/>
              <a:t>, </a:t>
            </a:r>
            <a:r>
              <a:rPr lang="en-US" sz="1400" dirty="0" err="1"/>
              <a:t>ThingsBoard</a:t>
            </a:r>
            <a:r>
              <a:rPr lang="en-US" sz="1400" dirty="0"/>
              <a:t>, web UI)(</a:t>
            </a:r>
            <a:r>
              <a:rPr lang="en-US" sz="1400" dirty="0" err="1"/>
              <a:t>Opsional</a:t>
            </a:r>
            <a:r>
              <a:rPr lang="en-US" sz="1400" dirty="0"/>
              <a:t>) </a:t>
            </a:r>
            <a:r>
              <a:rPr lang="en-US" sz="1400" dirty="0" err="1"/>
              <a:t>Aktuator</a:t>
            </a:r>
            <a:r>
              <a:rPr lang="en-US" sz="1400" dirty="0"/>
              <a:t>: </a:t>
            </a:r>
            <a:r>
              <a:rPr lang="en-US" sz="1400" dirty="0" err="1"/>
              <a:t>berdasarkan</a:t>
            </a:r>
            <a:r>
              <a:rPr lang="en-US" sz="1400" dirty="0"/>
              <a:t> data, trigger pump, </a:t>
            </a:r>
            <a:r>
              <a:rPr lang="en-US" sz="1400" dirty="0" err="1"/>
              <a:t>lampu</a:t>
            </a:r>
            <a:r>
              <a:rPr lang="en-US" sz="1400" dirty="0"/>
              <a:t>, </a:t>
            </a:r>
            <a:r>
              <a:rPr lang="en-US" sz="1400" dirty="0" err="1"/>
              <a:t>kipas</a:t>
            </a:r>
            <a:endParaRPr lang="en-US" sz="1400" dirty="0"/>
          </a:p>
        </p:txBody>
      </p:sp>
      <p:pic>
        <p:nvPicPr>
          <p:cNvPr id="8" name="Picture 7"/>
          <p:cNvPicPr>
            <a:picLocks noChangeAspect="1"/>
          </p:cNvPicPr>
          <p:nvPr/>
        </p:nvPicPr>
        <p:blipFill>
          <a:blip r:embed="rId3"/>
          <a:stretch>
            <a:fillRect/>
          </a:stretch>
        </p:blipFill>
        <p:spPr>
          <a:xfrm>
            <a:off x="9264854" y="1209060"/>
            <a:ext cx="2200207" cy="2343459"/>
          </a:xfrm>
          <a:prstGeom prst="rect">
            <a:avLst/>
          </a:prstGeom>
        </p:spPr>
      </p:pic>
      <p:pic>
        <p:nvPicPr>
          <p:cNvPr id="12" name="Picture 11"/>
          <p:cNvPicPr>
            <a:picLocks noChangeAspect="1"/>
          </p:cNvPicPr>
          <p:nvPr/>
        </p:nvPicPr>
        <p:blipFill>
          <a:blip r:embed="rId4"/>
          <a:stretch>
            <a:fillRect/>
          </a:stretch>
        </p:blipFill>
        <p:spPr>
          <a:xfrm>
            <a:off x="9264853" y="4413024"/>
            <a:ext cx="2533803" cy="1186637"/>
          </a:xfrm>
          <a:prstGeom prst="rect">
            <a:avLst/>
          </a:prstGeom>
        </p:spPr>
      </p:pic>
    </p:spTree>
    <p:extLst>
      <p:ext uri="{BB962C8B-B14F-4D97-AF65-F5344CB8AC3E}">
        <p14:creationId xmlns:p14="http://schemas.microsoft.com/office/powerpoint/2010/main" val="25219050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Ex1</a:t>
            </a:r>
            <a:r>
              <a:rPr lang="en-US" dirty="0" smtClean="0">
                <a:solidFill>
                  <a:schemeClr val="bg1">
                    <a:lumMod val="65000"/>
                  </a:schemeClr>
                </a:solidFill>
              </a:rPr>
              <a:t>: &gt;&gt;</a:t>
            </a:r>
            <a:endParaRPr lang="en-US" dirty="0">
              <a:solidFill>
                <a:schemeClr val="bg1">
                  <a:lumMod val="65000"/>
                </a:schemeClr>
              </a:solidFill>
            </a:endParaRPr>
          </a:p>
        </p:txBody>
      </p:sp>
      <p:sp>
        <p:nvSpPr>
          <p:cNvPr id="5" name="Rectangle 4"/>
          <p:cNvSpPr/>
          <p:nvPr/>
        </p:nvSpPr>
        <p:spPr>
          <a:xfrm>
            <a:off x="1852169" y="374975"/>
            <a:ext cx="7222683" cy="369332"/>
          </a:xfrm>
          <a:prstGeom prst="rect">
            <a:avLst/>
          </a:prstGeom>
        </p:spPr>
        <p:txBody>
          <a:bodyPr wrap="none">
            <a:spAutoFit/>
          </a:bodyPr>
          <a:lstStyle/>
          <a:p>
            <a:r>
              <a:rPr lang="en-US" b="1" dirty="0" err="1"/>
              <a:t>github</a:t>
            </a:r>
            <a:r>
              <a:rPr lang="en-US" b="1" dirty="0"/>
              <a:t> simulation </a:t>
            </a:r>
            <a:r>
              <a:rPr lang="en-US" b="1" dirty="0" err="1"/>
              <a:t>podman</a:t>
            </a:r>
            <a:r>
              <a:rPr lang="en-US" b="1" dirty="0"/>
              <a:t> based </a:t>
            </a:r>
            <a:r>
              <a:rPr lang="en-US" b="1" dirty="0" err="1"/>
              <a:t>IoT</a:t>
            </a:r>
            <a:r>
              <a:rPr lang="en-US" b="1" dirty="0"/>
              <a:t> data sensor flow diagram, </a:t>
            </a:r>
            <a:r>
              <a:rPr lang="en-US" b="1" dirty="0" err="1"/>
              <a:t>visualisasi</a:t>
            </a:r>
            <a:endParaRPr lang="en-US" b="1" dirty="0"/>
          </a:p>
        </p:txBody>
      </p:sp>
      <p:sp>
        <p:nvSpPr>
          <p:cNvPr id="3" name="Rectangle 2"/>
          <p:cNvSpPr/>
          <p:nvPr/>
        </p:nvSpPr>
        <p:spPr>
          <a:xfrm>
            <a:off x="362713" y="1100810"/>
            <a:ext cx="3793365" cy="3785652"/>
          </a:xfrm>
          <a:prstGeom prst="rect">
            <a:avLst/>
          </a:prstGeom>
        </p:spPr>
        <p:txBody>
          <a:bodyPr wrap="square">
            <a:spAutoFit/>
          </a:bodyPr>
          <a:lstStyle/>
          <a:p>
            <a:r>
              <a:rPr lang="en-US" b="1" dirty="0" smtClean="0"/>
              <a:t>B</a:t>
            </a:r>
            <a:r>
              <a:rPr lang="en-US" b="1" dirty="0"/>
              <a:t>. </a:t>
            </a:r>
            <a:r>
              <a:rPr lang="en-US" b="1" dirty="0" err="1"/>
              <a:t>Sistem</a:t>
            </a:r>
            <a:r>
              <a:rPr lang="en-US" b="1" dirty="0"/>
              <a:t>‑diagram </a:t>
            </a:r>
            <a:r>
              <a:rPr lang="en-US" b="1" dirty="0" err="1"/>
              <a:t>kontainerisasi</a:t>
            </a:r>
            <a:r>
              <a:rPr lang="en-US" b="1" dirty="0"/>
              <a:t> </a:t>
            </a:r>
            <a:r>
              <a:rPr lang="en-US" b="1" dirty="0" err="1"/>
              <a:t>dengan</a:t>
            </a:r>
            <a:r>
              <a:rPr lang="en-US" b="1" dirty="0"/>
              <a:t> </a:t>
            </a:r>
            <a:r>
              <a:rPr lang="en-US" b="1" dirty="0" err="1" smtClean="0"/>
              <a:t>Podman</a:t>
            </a:r>
            <a:endParaRPr lang="en-US" b="1" dirty="0" smtClean="0"/>
          </a:p>
          <a:p>
            <a:pPr algn="just"/>
            <a:endParaRPr lang="en-US" sz="1200" b="1" dirty="0" smtClean="0"/>
          </a:p>
          <a:p>
            <a:pPr algn="just"/>
            <a:r>
              <a:rPr lang="en-US" sz="1200" b="1" dirty="0" err="1"/>
              <a:t>Deskripsi</a:t>
            </a:r>
            <a:r>
              <a:rPr lang="en-US" sz="1200" b="1" dirty="0"/>
              <a:t> </a:t>
            </a:r>
            <a:r>
              <a:rPr lang="en-US" sz="1200" b="1" dirty="0" err="1"/>
              <a:t>komponen</a:t>
            </a:r>
            <a:r>
              <a:rPr lang="en-US" sz="1200" dirty="0"/>
              <a:t>:</a:t>
            </a:r>
          </a:p>
          <a:p>
            <a:pPr marL="171450" indent="-171450" algn="just">
              <a:buFont typeface="Wingdings" panose="05000000000000000000" pitchFamily="2" charset="2"/>
              <a:buChar char="ü"/>
            </a:pPr>
            <a:r>
              <a:rPr lang="en-US" sz="1200" i="1" dirty="0"/>
              <a:t>Edge layer</a:t>
            </a:r>
            <a:r>
              <a:rPr lang="en-US" sz="1200" dirty="0"/>
              <a:t>: node sensor + ESP32 + </a:t>
            </a:r>
            <a:r>
              <a:rPr lang="en-US" sz="1200" dirty="0" err="1"/>
              <a:t>lokal</a:t>
            </a:r>
            <a:r>
              <a:rPr lang="en-US" sz="1200" dirty="0"/>
              <a:t> aggregator (</a:t>
            </a:r>
            <a:r>
              <a:rPr lang="en-US" sz="1200" dirty="0" err="1"/>
              <a:t>misalnya</a:t>
            </a:r>
            <a:r>
              <a:rPr lang="en-US" sz="1200" dirty="0"/>
              <a:t> gateway Raspberry Pi)</a:t>
            </a:r>
          </a:p>
          <a:p>
            <a:pPr marL="171450" indent="-171450" algn="just">
              <a:buFont typeface="Wingdings" panose="05000000000000000000" pitchFamily="2" charset="2"/>
              <a:buChar char="ü"/>
            </a:pPr>
            <a:r>
              <a:rPr lang="en-US" sz="1200" i="1" dirty="0"/>
              <a:t>Container layer (di gateway </a:t>
            </a:r>
            <a:r>
              <a:rPr lang="en-US" sz="1200" i="1" dirty="0" err="1"/>
              <a:t>atau</a:t>
            </a:r>
            <a:r>
              <a:rPr lang="en-US" sz="1200" i="1" dirty="0"/>
              <a:t> server)</a:t>
            </a:r>
            <a:r>
              <a:rPr lang="en-US" sz="1200" dirty="0"/>
              <a:t>:</a:t>
            </a:r>
          </a:p>
          <a:p>
            <a:pPr marL="628650" lvl="1" indent="-171450" algn="just">
              <a:buFont typeface="Wingdings" panose="05000000000000000000" pitchFamily="2" charset="2"/>
              <a:buChar char="q"/>
            </a:pPr>
            <a:r>
              <a:rPr lang="en-US" sz="1200" dirty="0"/>
              <a:t>Container </a:t>
            </a:r>
            <a:r>
              <a:rPr lang="en-US" sz="1200" dirty="0" err="1"/>
              <a:t>untuk</a:t>
            </a:r>
            <a:r>
              <a:rPr lang="en-US" sz="1200" dirty="0"/>
              <a:t> MQTT broker (</a:t>
            </a:r>
            <a:r>
              <a:rPr lang="en-US" sz="1200" dirty="0" err="1"/>
              <a:t>mosquitto</a:t>
            </a:r>
            <a:r>
              <a:rPr lang="en-US" sz="1200" dirty="0"/>
              <a:t>)</a:t>
            </a:r>
          </a:p>
          <a:p>
            <a:pPr marL="628650" lvl="1" indent="-171450" algn="just">
              <a:buFont typeface="Wingdings" panose="05000000000000000000" pitchFamily="2" charset="2"/>
              <a:buChar char="q"/>
            </a:pPr>
            <a:r>
              <a:rPr lang="en-US" sz="1200" dirty="0"/>
              <a:t>Container </a:t>
            </a:r>
            <a:r>
              <a:rPr lang="en-US" sz="1200" dirty="0" err="1"/>
              <a:t>untuk</a:t>
            </a:r>
            <a:r>
              <a:rPr lang="en-US" sz="1200" dirty="0"/>
              <a:t> data ingestion service (</a:t>
            </a:r>
            <a:r>
              <a:rPr lang="en-US" sz="1200" dirty="0" err="1"/>
              <a:t>misalnya</a:t>
            </a:r>
            <a:r>
              <a:rPr lang="en-US" sz="1200" dirty="0"/>
              <a:t> Python Flask/Node.js)</a:t>
            </a:r>
          </a:p>
          <a:p>
            <a:pPr marL="628650" lvl="1" indent="-171450" algn="just">
              <a:buFont typeface="Wingdings" panose="05000000000000000000" pitchFamily="2" charset="2"/>
              <a:buChar char="q"/>
            </a:pPr>
            <a:r>
              <a:rPr lang="en-US" sz="1200" dirty="0"/>
              <a:t>Container </a:t>
            </a:r>
            <a:r>
              <a:rPr lang="en-US" sz="1200" dirty="0" err="1"/>
              <a:t>untuk</a:t>
            </a:r>
            <a:r>
              <a:rPr lang="en-US" sz="1200" dirty="0"/>
              <a:t> database (</a:t>
            </a:r>
            <a:r>
              <a:rPr lang="en-US" sz="1200" dirty="0" err="1"/>
              <a:t>InfluxDB</a:t>
            </a:r>
            <a:r>
              <a:rPr lang="en-US" sz="1200" dirty="0"/>
              <a:t> / PostgreSQL)</a:t>
            </a:r>
          </a:p>
          <a:p>
            <a:pPr marL="628650" lvl="1" indent="-171450" algn="just">
              <a:buFont typeface="Wingdings" panose="05000000000000000000" pitchFamily="2" charset="2"/>
              <a:buChar char="q"/>
            </a:pPr>
            <a:r>
              <a:rPr lang="en-US" sz="1200" dirty="0"/>
              <a:t>Container </a:t>
            </a:r>
            <a:r>
              <a:rPr lang="en-US" sz="1200" dirty="0" err="1"/>
              <a:t>untuk</a:t>
            </a:r>
            <a:r>
              <a:rPr lang="en-US" sz="1200" dirty="0"/>
              <a:t> </a:t>
            </a:r>
            <a:r>
              <a:rPr lang="en-US" sz="1200" dirty="0" err="1"/>
              <a:t>visualisasi</a:t>
            </a:r>
            <a:r>
              <a:rPr lang="en-US" sz="1200" dirty="0"/>
              <a:t>/dashboard (</a:t>
            </a:r>
            <a:r>
              <a:rPr lang="en-US" sz="1200" dirty="0" err="1"/>
              <a:t>Grafana</a:t>
            </a:r>
            <a:r>
              <a:rPr lang="en-US" sz="1200" dirty="0"/>
              <a:t> / </a:t>
            </a:r>
            <a:r>
              <a:rPr lang="en-US" sz="1200" dirty="0" err="1"/>
              <a:t>ThingsBoard</a:t>
            </a:r>
            <a:r>
              <a:rPr lang="en-US" sz="1200" dirty="0"/>
              <a:t>)</a:t>
            </a:r>
          </a:p>
          <a:p>
            <a:pPr marL="171450" indent="-171450" algn="just">
              <a:buFont typeface="Wingdings" panose="05000000000000000000" pitchFamily="2" charset="2"/>
              <a:buChar char="ü"/>
            </a:pPr>
            <a:r>
              <a:rPr lang="en-US" sz="1200" i="1" dirty="0"/>
              <a:t>Cloud/Server layer</a:t>
            </a:r>
            <a:r>
              <a:rPr lang="en-US" sz="1200" dirty="0"/>
              <a:t>: </a:t>
            </a:r>
            <a:r>
              <a:rPr lang="en-US" sz="1200" dirty="0" err="1"/>
              <a:t>skalabilitas</a:t>
            </a:r>
            <a:r>
              <a:rPr lang="en-US" sz="1200" dirty="0"/>
              <a:t>, remote access, backup, analytics</a:t>
            </a:r>
          </a:p>
          <a:p>
            <a:pPr marL="171450" indent="-171450" algn="just">
              <a:buFont typeface="Wingdings" panose="05000000000000000000" pitchFamily="2" charset="2"/>
              <a:buChar char="ü"/>
            </a:pPr>
            <a:r>
              <a:rPr lang="en-US" sz="1200" dirty="0" err="1"/>
              <a:t>Penggunaan</a:t>
            </a:r>
            <a:r>
              <a:rPr lang="en-US" sz="1200" dirty="0"/>
              <a:t> </a:t>
            </a:r>
            <a:r>
              <a:rPr lang="en-US" sz="1200" dirty="0" err="1"/>
              <a:t>Podman</a:t>
            </a:r>
            <a:r>
              <a:rPr lang="en-US" sz="1200" dirty="0"/>
              <a:t>: container runtime </a:t>
            </a:r>
            <a:r>
              <a:rPr lang="en-US" sz="1200" dirty="0" err="1"/>
              <a:t>sebagai</a:t>
            </a:r>
            <a:r>
              <a:rPr lang="en-US" sz="1200" dirty="0"/>
              <a:t> </a:t>
            </a:r>
            <a:r>
              <a:rPr lang="en-US" sz="1200" dirty="0" err="1"/>
              <a:t>alternatif</a:t>
            </a:r>
            <a:r>
              <a:rPr lang="en-US" sz="1200" dirty="0"/>
              <a:t> Docker, </a:t>
            </a:r>
            <a:r>
              <a:rPr lang="en-US" sz="1200" dirty="0" err="1"/>
              <a:t>bisa</a:t>
            </a:r>
            <a:r>
              <a:rPr lang="en-US" sz="1200" dirty="0"/>
              <a:t> deploy di server </a:t>
            </a:r>
            <a:r>
              <a:rPr lang="en-US" sz="1200" dirty="0" err="1"/>
              <a:t>lokal</a:t>
            </a:r>
            <a:r>
              <a:rPr lang="en-US" sz="1200" dirty="0"/>
              <a:t>.</a:t>
            </a:r>
          </a:p>
          <a:p>
            <a:pPr algn="just"/>
            <a:endParaRPr lang="en-US" sz="1200" b="1" dirty="0" smtClean="0"/>
          </a:p>
        </p:txBody>
      </p:sp>
      <p:pic>
        <p:nvPicPr>
          <p:cNvPr id="7" name="Picture 6"/>
          <p:cNvPicPr>
            <a:picLocks noChangeAspect="1"/>
          </p:cNvPicPr>
          <p:nvPr/>
        </p:nvPicPr>
        <p:blipFill>
          <a:blip r:embed="rId2"/>
          <a:stretch>
            <a:fillRect/>
          </a:stretch>
        </p:blipFill>
        <p:spPr>
          <a:xfrm>
            <a:off x="4390756" y="1249183"/>
            <a:ext cx="4286250" cy="2505075"/>
          </a:xfrm>
          <a:prstGeom prst="rect">
            <a:avLst/>
          </a:prstGeom>
        </p:spPr>
      </p:pic>
      <p:pic>
        <p:nvPicPr>
          <p:cNvPr id="9" name="Picture 8"/>
          <p:cNvPicPr>
            <a:picLocks noChangeAspect="1"/>
          </p:cNvPicPr>
          <p:nvPr/>
        </p:nvPicPr>
        <p:blipFill>
          <a:blip r:embed="rId3"/>
          <a:stretch>
            <a:fillRect/>
          </a:stretch>
        </p:blipFill>
        <p:spPr>
          <a:xfrm>
            <a:off x="8113756" y="4070171"/>
            <a:ext cx="3537263" cy="2600158"/>
          </a:xfrm>
          <a:prstGeom prst="rect">
            <a:avLst/>
          </a:prstGeom>
        </p:spPr>
      </p:pic>
      <p:pic>
        <p:nvPicPr>
          <p:cNvPr id="10" name="Picture 9"/>
          <p:cNvPicPr>
            <a:picLocks noChangeAspect="1"/>
          </p:cNvPicPr>
          <p:nvPr/>
        </p:nvPicPr>
        <p:blipFill>
          <a:blip r:embed="rId4"/>
          <a:stretch>
            <a:fillRect/>
          </a:stretch>
        </p:blipFill>
        <p:spPr>
          <a:xfrm>
            <a:off x="8677006" y="1512684"/>
            <a:ext cx="3274588" cy="1978071"/>
          </a:xfrm>
          <a:prstGeom prst="rect">
            <a:avLst/>
          </a:prstGeom>
        </p:spPr>
      </p:pic>
      <p:sp>
        <p:nvSpPr>
          <p:cNvPr id="11" name="Rectangle 10"/>
          <p:cNvSpPr/>
          <p:nvPr/>
        </p:nvSpPr>
        <p:spPr>
          <a:xfrm>
            <a:off x="4996063" y="3754258"/>
            <a:ext cx="2382319" cy="369332"/>
          </a:xfrm>
          <a:prstGeom prst="rect">
            <a:avLst/>
          </a:prstGeom>
        </p:spPr>
        <p:txBody>
          <a:bodyPr wrap="none">
            <a:spAutoFit/>
          </a:bodyPr>
          <a:lstStyle/>
          <a:p>
            <a:r>
              <a:rPr lang="en-US" dirty="0" err="1"/>
              <a:t>Struktur</a:t>
            </a:r>
            <a:r>
              <a:rPr lang="en-US" dirty="0"/>
              <a:t> Project GitHub</a:t>
            </a:r>
          </a:p>
        </p:txBody>
      </p:sp>
      <p:sp>
        <p:nvSpPr>
          <p:cNvPr id="13" name="Rectangle 12"/>
          <p:cNvSpPr/>
          <p:nvPr/>
        </p:nvSpPr>
        <p:spPr>
          <a:xfrm>
            <a:off x="4996063" y="4070171"/>
            <a:ext cx="2550957" cy="2800767"/>
          </a:xfrm>
          <a:prstGeom prst="rect">
            <a:avLst/>
          </a:prstGeom>
        </p:spPr>
        <p:txBody>
          <a:bodyPr wrap="square">
            <a:spAutoFit/>
          </a:bodyPr>
          <a:lstStyle/>
          <a:p>
            <a:r>
              <a:rPr lang="en-US" sz="800" dirty="0"/>
              <a:t>/</a:t>
            </a:r>
            <a:r>
              <a:rPr lang="en-US" sz="800" dirty="0" err="1"/>
              <a:t>iot</a:t>
            </a:r>
            <a:r>
              <a:rPr lang="en-US" sz="800" dirty="0"/>
              <a:t>‑hydroponic/</a:t>
            </a:r>
          </a:p>
          <a:p>
            <a:r>
              <a:rPr lang="en-US" sz="800" dirty="0"/>
              <a:t>  ├─ /</a:t>
            </a:r>
            <a:r>
              <a:rPr lang="en-US" sz="800" dirty="0" err="1"/>
              <a:t>edge_gateway</a:t>
            </a:r>
            <a:r>
              <a:rPr lang="en-US" sz="800" dirty="0"/>
              <a:t>/</a:t>
            </a:r>
          </a:p>
          <a:p>
            <a:r>
              <a:rPr lang="en-US" sz="800" dirty="0"/>
              <a:t>  │     README.md</a:t>
            </a:r>
          </a:p>
          <a:p>
            <a:r>
              <a:rPr lang="en-US" sz="800" dirty="0"/>
              <a:t>  │     </a:t>
            </a:r>
            <a:r>
              <a:rPr lang="en-US" sz="800" dirty="0" err="1"/>
              <a:t>Dockerfile</a:t>
            </a:r>
            <a:r>
              <a:rPr lang="en-US" sz="800" dirty="0"/>
              <a:t> (</a:t>
            </a:r>
            <a:r>
              <a:rPr lang="en-US" sz="800" dirty="0" err="1"/>
              <a:t>atau</a:t>
            </a:r>
            <a:r>
              <a:rPr lang="en-US" sz="800" dirty="0"/>
              <a:t> </a:t>
            </a:r>
            <a:r>
              <a:rPr lang="en-US" sz="800" dirty="0" err="1"/>
              <a:t>Podman</a:t>
            </a:r>
            <a:r>
              <a:rPr lang="en-US" sz="800" dirty="0"/>
              <a:t> build file)</a:t>
            </a:r>
          </a:p>
          <a:p>
            <a:r>
              <a:rPr lang="en-US" sz="800" dirty="0"/>
              <a:t>  │     </a:t>
            </a:r>
            <a:r>
              <a:rPr lang="en-US" sz="800" dirty="0" err="1"/>
              <a:t>docker‑compose.yml</a:t>
            </a:r>
            <a:r>
              <a:rPr lang="en-US" sz="800" dirty="0"/>
              <a:t> (</a:t>
            </a:r>
            <a:r>
              <a:rPr lang="en-US" sz="800" dirty="0" err="1"/>
              <a:t>atau</a:t>
            </a:r>
            <a:r>
              <a:rPr lang="en-US" sz="800" dirty="0"/>
              <a:t> </a:t>
            </a:r>
            <a:r>
              <a:rPr lang="en-US" sz="800" dirty="0" err="1"/>
              <a:t>podman‑compose.yml</a:t>
            </a:r>
            <a:r>
              <a:rPr lang="en-US" sz="800" dirty="0"/>
              <a:t>)</a:t>
            </a:r>
          </a:p>
          <a:p>
            <a:r>
              <a:rPr lang="en-US" sz="800" dirty="0"/>
              <a:t>  │     /services/</a:t>
            </a:r>
          </a:p>
          <a:p>
            <a:r>
              <a:rPr lang="en-US" sz="800" dirty="0"/>
              <a:t>  │        </a:t>
            </a:r>
            <a:r>
              <a:rPr lang="en-US" sz="800" dirty="0" err="1"/>
              <a:t>mqtt_broker</a:t>
            </a:r>
            <a:r>
              <a:rPr lang="en-US" sz="800" dirty="0"/>
              <a:t>/</a:t>
            </a:r>
          </a:p>
          <a:p>
            <a:r>
              <a:rPr lang="en-US" sz="800" dirty="0"/>
              <a:t>  │        </a:t>
            </a:r>
            <a:r>
              <a:rPr lang="en-US" sz="800" dirty="0" err="1"/>
              <a:t>ingestion_service</a:t>
            </a:r>
            <a:r>
              <a:rPr lang="en-US" sz="800" dirty="0"/>
              <a:t>/</a:t>
            </a:r>
          </a:p>
          <a:p>
            <a:r>
              <a:rPr lang="en-US" sz="800" dirty="0"/>
              <a:t>  │        database/</a:t>
            </a:r>
          </a:p>
          <a:p>
            <a:r>
              <a:rPr lang="en-US" sz="800" dirty="0"/>
              <a:t>  │        dashboard/</a:t>
            </a:r>
          </a:p>
          <a:p>
            <a:r>
              <a:rPr lang="en-US" sz="800" dirty="0"/>
              <a:t>  </a:t>
            </a:r>
            <a:r>
              <a:rPr lang="en-US" sz="800" dirty="0" smtClean="0"/>
              <a:t> </a:t>
            </a:r>
            <a:r>
              <a:rPr lang="en-US" sz="800" dirty="0"/>
              <a:t>├─ /</a:t>
            </a:r>
            <a:r>
              <a:rPr lang="en-US" sz="800" dirty="0" err="1"/>
              <a:t>sensor_node</a:t>
            </a:r>
            <a:r>
              <a:rPr lang="en-US" sz="800" dirty="0"/>
              <a:t>/</a:t>
            </a:r>
          </a:p>
          <a:p>
            <a:r>
              <a:rPr lang="en-US" sz="800" dirty="0"/>
              <a:t>  │     code_esp32/</a:t>
            </a:r>
          </a:p>
          <a:p>
            <a:r>
              <a:rPr lang="en-US" sz="800" dirty="0"/>
              <a:t>  │        </a:t>
            </a:r>
            <a:r>
              <a:rPr lang="en-US" sz="800" dirty="0" err="1"/>
              <a:t>main.ino</a:t>
            </a:r>
            <a:endParaRPr lang="en-US" sz="800" dirty="0"/>
          </a:p>
          <a:p>
            <a:r>
              <a:rPr lang="en-US" sz="800" dirty="0"/>
              <a:t>  │        </a:t>
            </a:r>
            <a:r>
              <a:rPr lang="en-US" sz="800" dirty="0" err="1"/>
              <a:t>config.h</a:t>
            </a:r>
            <a:endParaRPr lang="en-US" sz="800" dirty="0"/>
          </a:p>
          <a:p>
            <a:r>
              <a:rPr lang="en-US" sz="800" dirty="0"/>
              <a:t>  │     wiring_diagram.png</a:t>
            </a:r>
          </a:p>
          <a:p>
            <a:r>
              <a:rPr lang="en-US" sz="800" dirty="0"/>
              <a:t>  │</a:t>
            </a:r>
          </a:p>
          <a:p>
            <a:r>
              <a:rPr lang="en-US" sz="800" dirty="0"/>
              <a:t>  ├─ /docs/</a:t>
            </a:r>
          </a:p>
          <a:p>
            <a:r>
              <a:rPr lang="en-US" sz="800" dirty="0"/>
              <a:t>  │     system_diagram.png</a:t>
            </a:r>
          </a:p>
          <a:p>
            <a:r>
              <a:rPr lang="en-US" sz="800" dirty="0"/>
              <a:t>  │     data_flow_diagram.png</a:t>
            </a:r>
          </a:p>
          <a:p>
            <a:r>
              <a:rPr lang="en-US" sz="800" dirty="0"/>
              <a:t>  │     deployment_guide.md</a:t>
            </a:r>
          </a:p>
          <a:p>
            <a:r>
              <a:rPr lang="en-US" sz="800" dirty="0"/>
              <a:t>  │</a:t>
            </a:r>
          </a:p>
          <a:p>
            <a:r>
              <a:rPr lang="en-US" sz="800" dirty="0"/>
              <a:t>  └─ README.md</a:t>
            </a:r>
          </a:p>
        </p:txBody>
      </p:sp>
    </p:spTree>
    <p:extLst>
      <p:ext uri="{BB962C8B-B14F-4D97-AF65-F5344CB8AC3E}">
        <p14:creationId xmlns:p14="http://schemas.microsoft.com/office/powerpoint/2010/main" val="26859719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Ex1</a:t>
            </a:r>
            <a:r>
              <a:rPr lang="en-US" dirty="0" smtClean="0">
                <a:solidFill>
                  <a:schemeClr val="bg1">
                    <a:lumMod val="65000"/>
                  </a:schemeClr>
                </a:solidFill>
              </a:rPr>
              <a:t>: &gt;&gt;</a:t>
            </a:r>
            <a:endParaRPr lang="en-US" dirty="0">
              <a:solidFill>
                <a:schemeClr val="bg1">
                  <a:lumMod val="65000"/>
                </a:schemeClr>
              </a:solidFill>
            </a:endParaRPr>
          </a:p>
        </p:txBody>
      </p:sp>
      <p:sp>
        <p:nvSpPr>
          <p:cNvPr id="6" name="Rectangle 5"/>
          <p:cNvSpPr/>
          <p:nvPr/>
        </p:nvSpPr>
        <p:spPr>
          <a:xfrm>
            <a:off x="362713" y="1100810"/>
            <a:ext cx="3793365" cy="369332"/>
          </a:xfrm>
          <a:prstGeom prst="rect">
            <a:avLst/>
          </a:prstGeom>
        </p:spPr>
        <p:txBody>
          <a:bodyPr wrap="square">
            <a:spAutoFit/>
          </a:bodyPr>
          <a:lstStyle/>
          <a:p>
            <a:r>
              <a:rPr lang="en-US" b="1" dirty="0" smtClean="0"/>
              <a:t>C. Monitoring </a:t>
            </a:r>
          </a:p>
        </p:txBody>
      </p:sp>
      <p:sp>
        <p:nvSpPr>
          <p:cNvPr id="3" name="Rectangle 2"/>
          <p:cNvSpPr/>
          <p:nvPr/>
        </p:nvSpPr>
        <p:spPr>
          <a:xfrm>
            <a:off x="362712" y="1470142"/>
            <a:ext cx="4016105" cy="3539430"/>
          </a:xfrm>
          <a:prstGeom prst="rect">
            <a:avLst/>
          </a:prstGeom>
        </p:spPr>
        <p:txBody>
          <a:bodyPr wrap="square">
            <a:spAutoFit/>
          </a:bodyPr>
          <a:lstStyle/>
          <a:p>
            <a:pPr marL="285750" indent="-285750" algn="just">
              <a:buFont typeface="Arial" panose="020B0604020202020204" pitchFamily="34" charset="0"/>
              <a:buChar char="•"/>
            </a:pPr>
            <a:r>
              <a:rPr lang="en-US" sz="1400" dirty="0" err="1"/>
              <a:t>PlantMonitoringSystem</a:t>
            </a:r>
            <a:r>
              <a:rPr lang="en-US" sz="1400" dirty="0"/>
              <a:t> (GitHub: Shishir3D/</a:t>
            </a:r>
            <a:r>
              <a:rPr lang="en-US" sz="1400" dirty="0" err="1"/>
              <a:t>PlantMonitoringSystem</a:t>
            </a:r>
            <a:r>
              <a:rPr lang="en-US" sz="1400" dirty="0"/>
              <a:t>) — </a:t>
            </a:r>
            <a:r>
              <a:rPr lang="en-US" sz="1400" dirty="0" err="1"/>
              <a:t>sistem</a:t>
            </a:r>
            <a:r>
              <a:rPr lang="en-US" sz="1400" dirty="0"/>
              <a:t> </a:t>
            </a:r>
            <a:r>
              <a:rPr lang="en-US" sz="1400" dirty="0" err="1"/>
              <a:t>IoT</a:t>
            </a:r>
            <a:r>
              <a:rPr lang="en-US" sz="1400" dirty="0"/>
              <a:t> monitoring </a:t>
            </a:r>
            <a:r>
              <a:rPr lang="en-US" sz="1400" dirty="0" err="1"/>
              <a:t>tanaman</a:t>
            </a:r>
            <a:r>
              <a:rPr lang="en-US" sz="1400" dirty="0"/>
              <a:t> (ESP32 + sensor </a:t>
            </a:r>
            <a:r>
              <a:rPr lang="en-US" sz="1400" dirty="0" err="1"/>
              <a:t>kelembapan</a:t>
            </a:r>
            <a:r>
              <a:rPr lang="en-US" sz="1400" dirty="0"/>
              <a:t>, </a:t>
            </a:r>
            <a:r>
              <a:rPr lang="en-US" sz="1400" dirty="0" err="1"/>
              <a:t>suhu</a:t>
            </a:r>
            <a:r>
              <a:rPr lang="en-US" sz="1400" dirty="0"/>
              <a:t>, </a:t>
            </a:r>
            <a:r>
              <a:rPr lang="en-US" sz="1400" dirty="0" err="1"/>
              <a:t>kelembapan</a:t>
            </a:r>
            <a:r>
              <a:rPr lang="en-US" sz="1400" dirty="0"/>
              <a:t> </a:t>
            </a:r>
            <a:r>
              <a:rPr lang="en-US" sz="1400" dirty="0" err="1"/>
              <a:t>udara</a:t>
            </a:r>
            <a:r>
              <a:rPr lang="en-US" sz="1400" dirty="0"/>
              <a:t>) yang </a:t>
            </a:r>
            <a:r>
              <a:rPr lang="en-US" sz="1400" dirty="0" err="1"/>
              <a:t>punya</a:t>
            </a:r>
            <a:r>
              <a:rPr lang="en-US" sz="1400" dirty="0"/>
              <a:t> dashboard mobile. </a:t>
            </a:r>
            <a:r>
              <a:rPr lang="en-US" sz="1400" dirty="0" smtClean="0"/>
              <a:t>GitHub</a:t>
            </a:r>
          </a:p>
          <a:p>
            <a:pPr marL="285750" indent="-285750" algn="just">
              <a:buFont typeface="Arial" panose="020B0604020202020204" pitchFamily="34" charset="0"/>
              <a:buChar char="•"/>
            </a:pPr>
            <a:r>
              <a:rPr lang="en-US" sz="1400" dirty="0" smtClean="0"/>
              <a:t>IOT‑</a:t>
            </a:r>
            <a:r>
              <a:rPr lang="en-US" sz="1400" dirty="0" err="1" smtClean="0"/>
              <a:t>Smart_Farming</a:t>
            </a:r>
            <a:r>
              <a:rPr lang="en-US" sz="1400" dirty="0" smtClean="0"/>
              <a:t> </a:t>
            </a:r>
            <a:r>
              <a:rPr lang="en-US" sz="1400" dirty="0"/>
              <a:t>(GitHub: Deshan555/IOT‑</a:t>
            </a:r>
            <a:r>
              <a:rPr lang="en-US" sz="1400" dirty="0" err="1"/>
              <a:t>Smart_Farming</a:t>
            </a:r>
            <a:r>
              <a:rPr lang="en-US" sz="1400" dirty="0"/>
              <a:t>) — </a:t>
            </a:r>
            <a:r>
              <a:rPr lang="en-US" sz="1400" dirty="0" err="1"/>
              <a:t>sistem</a:t>
            </a:r>
            <a:r>
              <a:rPr lang="en-US" sz="1400" dirty="0"/>
              <a:t> </a:t>
            </a:r>
            <a:r>
              <a:rPr lang="en-US" sz="1400" dirty="0" err="1"/>
              <a:t>pertanian</a:t>
            </a:r>
            <a:r>
              <a:rPr lang="en-US" sz="1400" dirty="0"/>
              <a:t> </a:t>
            </a:r>
            <a:r>
              <a:rPr lang="en-US" sz="1400" dirty="0" err="1"/>
              <a:t>pintar</a:t>
            </a:r>
            <a:r>
              <a:rPr lang="en-US" sz="1400" dirty="0"/>
              <a:t> </a:t>
            </a:r>
            <a:r>
              <a:rPr lang="en-US" sz="1400" dirty="0" err="1"/>
              <a:t>dengan</a:t>
            </a:r>
            <a:r>
              <a:rPr lang="en-US" sz="1400" dirty="0"/>
              <a:t> </a:t>
            </a:r>
            <a:r>
              <a:rPr lang="en-US" sz="1400" dirty="0" err="1"/>
              <a:t>berbagai</a:t>
            </a:r>
            <a:r>
              <a:rPr lang="en-US" sz="1400" dirty="0"/>
              <a:t> sensor (</a:t>
            </a:r>
            <a:r>
              <a:rPr lang="en-US" sz="1400" dirty="0" err="1"/>
              <a:t>cahaya</a:t>
            </a:r>
            <a:r>
              <a:rPr lang="en-US" sz="1400" dirty="0"/>
              <a:t>, </a:t>
            </a:r>
            <a:r>
              <a:rPr lang="en-US" sz="1400" dirty="0" err="1"/>
              <a:t>kelembapan</a:t>
            </a:r>
            <a:r>
              <a:rPr lang="en-US" sz="1400" dirty="0"/>
              <a:t>, </a:t>
            </a:r>
            <a:r>
              <a:rPr lang="en-US" sz="1400" dirty="0" err="1"/>
              <a:t>suhu</a:t>
            </a:r>
            <a:r>
              <a:rPr lang="en-US" sz="1400" dirty="0"/>
              <a:t>, </a:t>
            </a:r>
            <a:r>
              <a:rPr lang="en-US" sz="1400" dirty="0" err="1"/>
              <a:t>kelembapan</a:t>
            </a:r>
            <a:r>
              <a:rPr lang="en-US" sz="1400" dirty="0"/>
              <a:t> </a:t>
            </a:r>
            <a:r>
              <a:rPr lang="en-US" sz="1400" dirty="0" err="1"/>
              <a:t>udara</a:t>
            </a:r>
            <a:r>
              <a:rPr lang="en-US" sz="1400" dirty="0"/>
              <a:t>) </a:t>
            </a:r>
            <a:r>
              <a:rPr lang="en-US" sz="1400" dirty="0" err="1"/>
              <a:t>dan</a:t>
            </a:r>
            <a:r>
              <a:rPr lang="en-US" sz="1400" dirty="0"/>
              <a:t> </a:t>
            </a:r>
            <a:r>
              <a:rPr lang="en-US" sz="1400" dirty="0" err="1"/>
              <a:t>otomatisasi</a:t>
            </a:r>
            <a:r>
              <a:rPr lang="en-US" sz="1400" dirty="0"/>
              <a:t> </a:t>
            </a:r>
            <a:r>
              <a:rPr lang="en-US" sz="1400" dirty="0" err="1"/>
              <a:t>irigasi</a:t>
            </a:r>
            <a:r>
              <a:rPr lang="en-US" sz="1400" dirty="0"/>
              <a:t>. </a:t>
            </a:r>
            <a:r>
              <a:rPr lang="en-US" sz="1400" dirty="0" smtClean="0"/>
              <a:t>GitHub</a:t>
            </a:r>
          </a:p>
          <a:p>
            <a:pPr marL="285750" indent="-285750" algn="just">
              <a:buFont typeface="Arial" panose="020B0604020202020204" pitchFamily="34" charset="0"/>
              <a:buChar char="•"/>
            </a:pPr>
            <a:r>
              <a:rPr lang="en-US" sz="1400" dirty="0" smtClean="0"/>
              <a:t>IOT‑MQTT‑Dashboard‑for‑ESP32‑Plant‑Sensor </a:t>
            </a:r>
            <a:r>
              <a:rPr lang="en-US" sz="1400" dirty="0"/>
              <a:t>(GitHub: alialaei1/IOT‑MQTT‑Dashboard‑for‑ESP32‑Plant‑Sensor) — dashboard </a:t>
            </a:r>
            <a:r>
              <a:rPr lang="en-US" sz="1400" dirty="0" err="1"/>
              <a:t>berbasis</a:t>
            </a:r>
            <a:r>
              <a:rPr lang="en-US" sz="1400" dirty="0"/>
              <a:t> Django + MQTT + ESP32 </a:t>
            </a:r>
            <a:r>
              <a:rPr lang="en-US" sz="1400" dirty="0" err="1"/>
              <a:t>untuk</a:t>
            </a:r>
            <a:r>
              <a:rPr lang="en-US" sz="1400" dirty="0"/>
              <a:t> monitoring </a:t>
            </a:r>
            <a:r>
              <a:rPr lang="en-US" sz="1400" dirty="0" err="1"/>
              <a:t>kondisi</a:t>
            </a:r>
            <a:r>
              <a:rPr lang="en-US" sz="1400" dirty="0"/>
              <a:t> </a:t>
            </a:r>
            <a:r>
              <a:rPr lang="en-US" sz="1400" dirty="0" err="1"/>
              <a:t>lingkungan</a:t>
            </a:r>
            <a:r>
              <a:rPr lang="en-US" sz="1400" dirty="0"/>
              <a:t> </a:t>
            </a:r>
            <a:r>
              <a:rPr lang="en-US" sz="1400" dirty="0" err="1"/>
              <a:t>tanaman</a:t>
            </a:r>
            <a:r>
              <a:rPr lang="en-US" sz="1400" dirty="0"/>
              <a:t>. </a:t>
            </a:r>
            <a:r>
              <a:rPr lang="en-US" sz="1400" dirty="0" err="1"/>
              <a:t>github.jpy.wang</a:t>
            </a:r>
            <a:endParaRPr lang="en-US" sz="1400" dirty="0"/>
          </a:p>
        </p:txBody>
      </p:sp>
      <p:pic>
        <p:nvPicPr>
          <p:cNvPr id="7" name="Picture 6"/>
          <p:cNvPicPr>
            <a:picLocks noChangeAspect="1"/>
          </p:cNvPicPr>
          <p:nvPr/>
        </p:nvPicPr>
        <p:blipFill>
          <a:blip r:embed="rId2"/>
          <a:stretch>
            <a:fillRect/>
          </a:stretch>
        </p:blipFill>
        <p:spPr>
          <a:xfrm>
            <a:off x="4636393" y="191152"/>
            <a:ext cx="4091055" cy="1819316"/>
          </a:xfrm>
          <a:prstGeom prst="rect">
            <a:avLst/>
          </a:prstGeom>
        </p:spPr>
      </p:pic>
      <p:pic>
        <p:nvPicPr>
          <p:cNvPr id="8" name="Picture 7"/>
          <p:cNvPicPr>
            <a:picLocks noChangeAspect="1"/>
          </p:cNvPicPr>
          <p:nvPr/>
        </p:nvPicPr>
        <p:blipFill>
          <a:blip r:embed="rId3"/>
          <a:stretch>
            <a:fillRect/>
          </a:stretch>
        </p:blipFill>
        <p:spPr>
          <a:xfrm>
            <a:off x="4967447" y="2216449"/>
            <a:ext cx="3918976" cy="1846947"/>
          </a:xfrm>
          <a:prstGeom prst="rect">
            <a:avLst/>
          </a:prstGeom>
        </p:spPr>
      </p:pic>
      <p:pic>
        <p:nvPicPr>
          <p:cNvPr id="9" name="Picture 8"/>
          <p:cNvPicPr>
            <a:picLocks noChangeAspect="1"/>
          </p:cNvPicPr>
          <p:nvPr/>
        </p:nvPicPr>
        <p:blipFill>
          <a:blip r:embed="rId4"/>
          <a:stretch>
            <a:fillRect/>
          </a:stretch>
        </p:blipFill>
        <p:spPr>
          <a:xfrm>
            <a:off x="4765183" y="4009228"/>
            <a:ext cx="4121240" cy="2000687"/>
          </a:xfrm>
          <a:prstGeom prst="rect">
            <a:avLst/>
          </a:prstGeom>
        </p:spPr>
      </p:pic>
    </p:spTree>
    <p:extLst>
      <p:ext uri="{BB962C8B-B14F-4D97-AF65-F5344CB8AC3E}">
        <p14:creationId xmlns:p14="http://schemas.microsoft.com/office/powerpoint/2010/main" val="9752665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Ex1</a:t>
            </a:r>
            <a:r>
              <a:rPr lang="en-US" dirty="0" smtClean="0">
                <a:solidFill>
                  <a:schemeClr val="bg1">
                    <a:lumMod val="65000"/>
                  </a:schemeClr>
                </a:solidFill>
              </a:rPr>
              <a:t>: &gt;&gt;</a:t>
            </a:r>
            <a:endParaRPr lang="en-US" dirty="0">
              <a:solidFill>
                <a:schemeClr val="bg1">
                  <a:lumMod val="65000"/>
                </a:schemeClr>
              </a:solidFill>
            </a:endParaRPr>
          </a:p>
        </p:txBody>
      </p:sp>
      <p:sp>
        <p:nvSpPr>
          <p:cNvPr id="6" name="Rectangle 5"/>
          <p:cNvSpPr/>
          <p:nvPr/>
        </p:nvSpPr>
        <p:spPr>
          <a:xfrm>
            <a:off x="362713" y="1100810"/>
            <a:ext cx="3793365" cy="369332"/>
          </a:xfrm>
          <a:prstGeom prst="rect">
            <a:avLst/>
          </a:prstGeom>
        </p:spPr>
        <p:txBody>
          <a:bodyPr wrap="square">
            <a:spAutoFit/>
          </a:bodyPr>
          <a:lstStyle/>
          <a:p>
            <a:r>
              <a:rPr lang="en-US" dirty="0" err="1"/>
              <a:t>Struktur</a:t>
            </a:r>
            <a:r>
              <a:rPr lang="en-US" dirty="0"/>
              <a:t> Flow</a:t>
            </a:r>
            <a:endParaRPr lang="en-US" b="1" dirty="0" smtClean="0"/>
          </a:p>
        </p:txBody>
      </p:sp>
      <p:sp>
        <p:nvSpPr>
          <p:cNvPr id="5" name="Rectangle 4"/>
          <p:cNvSpPr/>
          <p:nvPr/>
        </p:nvSpPr>
        <p:spPr>
          <a:xfrm>
            <a:off x="523741" y="1470142"/>
            <a:ext cx="3632337" cy="3754874"/>
          </a:xfrm>
          <a:prstGeom prst="rect">
            <a:avLst/>
          </a:prstGeom>
        </p:spPr>
        <p:txBody>
          <a:bodyPr wrap="square">
            <a:spAutoFit/>
          </a:bodyPr>
          <a:lstStyle/>
          <a:p>
            <a:pPr marL="285750" indent="-285750" algn="just">
              <a:buFont typeface="Arial" panose="020B0604020202020204" pitchFamily="34" charset="0"/>
              <a:buChar char="•"/>
            </a:pPr>
            <a:r>
              <a:rPr lang="en-US" sz="1400" dirty="0"/>
              <a:t>Sensor node (</a:t>
            </a:r>
            <a:r>
              <a:rPr lang="en-US" sz="1400" dirty="0" err="1"/>
              <a:t>misalnya</a:t>
            </a:r>
            <a:r>
              <a:rPr lang="en-US" sz="1400" dirty="0"/>
              <a:t> ESP32 + pH/EC/</a:t>
            </a:r>
            <a:r>
              <a:rPr lang="en-US" sz="1400" dirty="0" err="1"/>
              <a:t>suhu</a:t>
            </a:r>
            <a:r>
              <a:rPr lang="en-US" sz="1400" dirty="0"/>
              <a:t>/</a:t>
            </a:r>
            <a:r>
              <a:rPr lang="en-US" sz="1400" dirty="0" err="1"/>
              <a:t>kelembapan</a:t>
            </a:r>
            <a:r>
              <a:rPr lang="en-US" sz="1400" dirty="0"/>
              <a:t>) </a:t>
            </a:r>
            <a:r>
              <a:rPr lang="en-US" sz="1400" dirty="0" err="1"/>
              <a:t>mengumpulkan</a:t>
            </a:r>
            <a:r>
              <a:rPr lang="en-US" sz="1400" dirty="0"/>
              <a:t> data</a:t>
            </a:r>
            <a:r>
              <a:rPr lang="en-US" sz="1400" dirty="0" smtClean="0"/>
              <a:t>.</a:t>
            </a:r>
          </a:p>
          <a:p>
            <a:pPr marL="285750" indent="-285750" algn="just">
              <a:buFont typeface="Arial" panose="020B0604020202020204" pitchFamily="34" charset="0"/>
              <a:buChar char="•"/>
            </a:pPr>
            <a:r>
              <a:rPr lang="en-US" sz="1400" dirty="0" smtClean="0"/>
              <a:t>Data </a:t>
            </a:r>
            <a:r>
              <a:rPr lang="en-US" sz="1400" dirty="0" err="1"/>
              <a:t>dikirim</a:t>
            </a:r>
            <a:r>
              <a:rPr lang="en-US" sz="1400" dirty="0"/>
              <a:t> </a:t>
            </a:r>
            <a:r>
              <a:rPr lang="en-US" sz="1400" dirty="0" err="1"/>
              <a:t>ke</a:t>
            </a:r>
            <a:r>
              <a:rPr lang="en-US" sz="1400" dirty="0"/>
              <a:t> gateway/edge (</a:t>
            </a:r>
            <a:r>
              <a:rPr lang="en-US" sz="1400" dirty="0" err="1"/>
              <a:t>misalnya</a:t>
            </a:r>
            <a:r>
              <a:rPr lang="en-US" sz="1400" dirty="0"/>
              <a:t> Raspberry Pi </a:t>
            </a:r>
            <a:r>
              <a:rPr lang="en-US" sz="1400" dirty="0" err="1"/>
              <a:t>atau</a:t>
            </a:r>
            <a:r>
              <a:rPr lang="en-US" sz="1400" dirty="0"/>
              <a:t> mini‑server) via </a:t>
            </a:r>
            <a:r>
              <a:rPr lang="en-US" sz="1400" dirty="0" err="1"/>
              <a:t>WiFi</a:t>
            </a:r>
            <a:r>
              <a:rPr lang="en-US" sz="1400" dirty="0"/>
              <a:t>/MQTT/HTTP</a:t>
            </a:r>
            <a:r>
              <a:rPr lang="en-US" sz="1400" dirty="0" smtClean="0"/>
              <a:t>.</a:t>
            </a:r>
          </a:p>
          <a:p>
            <a:pPr marL="285750" indent="-285750" algn="just">
              <a:buFont typeface="Arial" panose="020B0604020202020204" pitchFamily="34" charset="0"/>
              <a:buChar char="•"/>
            </a:pPr>
            <a:r>
              <a:rPr lang="en-US" sz="1400" dirty="0" smtClean="0"/>
              <a:t>Di </a:t>
            </a:r>
            <a:r>
              <a:rPr lang="en-US" sz="1400" dirty="0"/>
              <a:t>gateway: </a:t>
            </a:r>
            <a:r>
              <a:rPr lang="en-US" sz="1400" dirty="0" err="1"/>
              <a:t>dijalankan</a:t>
            </a:r>
            <a:r>
              <a:rPr lang="en-US" sz="1400" dirty="0"/>
              <a:t> </a:t>
            </a:r>
            <a:r>
              <a:rPr lang="en-US" sz="1400" dirty="0" err="1"/>
              <a:t>layanan</a:t>
            </a:r>
            <a:r>
              <a:rPr lang="en-US" sz="1400" dirty="0"/>
              <a:t> </a:t>
            </a:r>
            <a:r>
              <a:rPr lang="en-US" sz="1400" dirty="0" err="1"/>
              <a:t>kontainer</a:t>
            </a:r>
            <a:r>
              <a:rPr lang="en-US" sz="1400" dirty="0"/>
              <a:t> (</a:t>
            </a:r>
            <a:r>
              <a:rPr lang="en-US" sz="1400" dirty="0" err="1"/>
              <a:t>menggunakan</a:t>
            </a:r>
            <a:r>
              <a:rPr lang="en-US" sz="1400" dirty="0"/>
              <a:t> </a:t>
            </a:r>
            <a:r>
              <a:rPr lang="en-US" sz="1400" dirty="0" err="1"/>
              <a:t>Podman</a:t>
            </a:r>
            <a:r>
              <a:rPr lang="en-US" sz="1400" dirty="0"/>
              <a:t>) </a:t>
            </a:r>
            <a:r>
              <a:rPr lang="en-US" sz="1400" dirty="0" err="1"/>
              <a:t>seperti</a:t>
            </a:r>
            <a:r>
              <a:rPr lang="en-US" sz="1400" dirty="0"/>
              <a:t> broker MQTT, ingestion service (Python/</a:t>
            </a:r>
            <a:r>
              <a:rPr lang="en-US" sz="1400" dirty="0" err="1"/>
              <a:t>NodeJS</a:t>
            </a:r>
            <a:r>
              <a:rPr lang="en-US" sz="1400" dirty="0"/>
              <a:t>), database (</a:t>
            </a:r>
            <a:r>
              <a:rPr lang="en-US" sz="1400" dirty="0" err="1"/>
              <a:t>InfluxDB</a:t>
            </a:r>
            <a:r>
              <a:rPr lang="en-US" sz="1400" dirty="0"/>
              <a:t> </a:t>
            </a:r>
            <a:r>
              <a:rPr lang="en-US" sz="1400" dirty="0" err="1"/>
              <a:t>atau</a:t>
            </a:r>
            <a:r>
              <a:rPr lang="en-US" sz="1400" dirty="0"/>
              <a:t> PostgreSQL), </a:t>
            </a:r>
            <a:r>
              <a:rPr lang="en-US" sz="1400" dirty="0" err="1"/>
              <a:t>dan</a:t>
            </a:r>
            <a:r>
              <a:rPr lang="en-US" sz="1400" dirty="0"/>
              <a:t> dashboard (</a:t>
            </a:r>
            <a:r>
              <a:rPr lang="en-US" sz="1400" dirty="0" err="1"/>
              <a:t>Grafana</a:t>
            </a:r>
            <a:r>
              <a:rPr lang="en-US" sz="1400" dirty="0"/>
              <a:t>/</a:t>
            </a:r>
            <a:r>
              <a:rPr lang="en-US" sz="1400" dirty="0" err="1"/>
              <a:t>ThingsBoard</a:t>
            </a:r>
            <a:r>
              <a:rPr lang="en-US" sz="1400" dirty="0" smtClean="0"/>
              <a:t>).</a:t>
            </a:r>
          </a:p>
          <a:p>
            <a:pPr marL="285750" indent="-285750" algn="just">
              <a:buFont typeface="Arial" panose="020B0604020202020204" pitchFamily="34" charset="0"/>
              <a:buChar char="•"/>
            </a:pPr>
            <a:r>
              <a:rPr lang="en-US" sz="1400" dirty="0" smtClean="0"/>
              <a:t>Dashboard </a:t>
            </a:r>
            <a:r>
              <a:rPr lang="en-US" sz="1400" dirty="0" err="1"/>
              <a:t>menampilkan</a:t>
            </a:r>
            <a:r>
              <a:rPr lang="en-US" sz="1400" dirty="0"/>
              <a:t> </a:t>
            </a:r>
            <a:r>
              <a:rPr lang="en-US" sz="1400" dirty="0" err="1"/>
              <a:t>visualisasi</a:t>
            </a:r>
            <a:r>
              <a:rPr lang="en-US" sz="1400" dirty="0"/>
              <a:t> </a:t>
            </a:r>
            <a:r>
              <a:rPr lang="en-US" sz="1400" dirty="0" err="1"/>
              <a:t>realtime</a:t>
            </a:r>
            <a:r>
              <a:rPr lang="en-US" sz="1400" dirty="0"/>
              <a:t> + </a:t>
            </a:r>
            <a:r>
              <a:rPr lang="en-US" sz="1400" dirty="0" err="1"/>
              <a:t>historis</a:t>
            </a:r>
            <a:r>
              <a:rPr lang="en-US" sz="1400" dirty="0"/>
              <a:t>, </a:t>
            </a:r>
            <a:r>
              <a:rPr lang="en-US" sz="1400" dirty="0" err="1"/>
              <a:t>pengguna</a:t>
            </a:r>
            <a:r>
              <a:rPr lang="en-US" sz="1400" dirty="0"/>
              <a:t> </a:t>
            </a:r>
            <a:r>
              <a:rPr lang="en-US" sz="1400" dirty="0" err="1"/>
              <a:t>bisa</a:t>
            </a:r>
            <a:r>
              <a:rPr lang="en-US" sz="1400" dirty="0"/>
              <a:t> </a:t>
            </a:r>
            <a:r>
              <a:rPr lang="en-US" sz="1400" dirty="0" err="1"/>
              <a:t>mengontrol</a:t>
            </a:r>
            <a:r>
              <a:rPr lang="en-US" sz="1400" dirty="0"/>
              <a:t> </a:t>
            </a:r>
            <a:r>
              <a:rPr lang="en-US" sz="1400" dirty="0" err="1"/>
              <a:t>aktuator</a:t>
            </a:r>
            <a:r>
              <a:rPr lang="en-US" sz="1400" dirty="0"/>
              <a:t> (</a:t>
            </a:r>
            <a:r>
              <a:rPr lang="en-US" sz="1400" dirty="0" err="1"/>
              <a:t>pompa</a:t>
            </a:r>
            <a:r>
              <a:rPr lang="en-US" sz="1400" dirty="0"/>
              <a:t> </a:t>
            </a:r>
            <a:r>
              <a:rPr lang="en-US" sz="1400" dirty="0" err="1"/>
              <a:t>nutrisi</a:t>
            </a:r>
            <a:r>
              <a:rPr lang="en-US" sz="1400" dirty="0"/>
              <a:t>, </a:t>
            </a:r>
            <a:r>
              <a:rPr lang="en-US" sz="1400" dirty="0" err="1"/>
              <a:t>lampu</a:t>
            </a:r>
            <a:r>
              <a:rPr lang="en-US" sz="1400" dirty="0"/>
              <a:t> LED grow, fan) </a:t>
            </a:r>
            <a:r>
              <a:rPr lang="en-US" sz="1400" dirty="0" err="1"/>
              <a:t>dari</a:t>
            </a:r>
            <a:r>
              <a:rPr lang="en-US" sz="1400" dirty="0"/>
              <a:t> situ</a:t>
            </a:r>
            <a:r>
              <a:rPr lang="en-US" sz="1400" dirty="0" smtClean="0"/>
              <a:t>.</a:t>
            </a:r>
          </a:p>
          <a:p>
            <a:pPr marL="285750" indent="-285750" algn="just">
              <a:buFont typeface="Arial" panose="020B0604020202020204" pitchFamily="34" charset="0"/>
              <a:buChar char="•"/>
            </a:pPr>
            <a:r>
              <a:rPr lang="en-US" sz="1400" dirty="0" smtClean="0"/>
              <a:t>(</a:t>
            </a:r>
            <a:r>
              <a:rPr lang="en-US" sz="1400" dirty="0" err="1"/>
              <a:t>Opsional</a:t>
            </a:r>
            <a:r>
              <a:rPr lang="en-US" sz="1400" dirty="0"/>
              <a:t>) Data </a:t>
            </a:r>
            <a:r>
              <a:rPr lang="en-US" sz="1400" dirty="0" err="1"/>
              <a:t>juga</a:t>
            </a:r>
            <a:r>
              <a:rPr lang="en-US" sz="1400" dirty="0"/>
              <a:t> </a:t>
            </a:r>
            <a:r>
              <a:rPr lang="en-US" sz="1400" dirty="0" err="1"/>
              <a:t>dikirim</a:t>
            </a:r>
            <a:r>
              <a:rPr lang="en-US" sz="1400" dirty="0"/>
              <a:t> </a:t>
            </a:r>
            <a:r>
              <a:rPr lang="en-US" sz="1400" dirty="0" err="1"/>
              <a:t>ke</a:t>
            </a:r>
            <a:r>
              <a:rPr lang="en-US" sz="1400" dirty="0"/>
              <a:t> cloud </a:t>
            </a:r>
            <a:r>
              <a:rPr lang="en-US" sz="1400" dirty="0" err="1"/>
              <a:t>untuk</a:t>
            </a:r>
            <a:r>
              <a:rPr lang="en-US" sz="1400" dirty="0"/>
              <a:t> backup/</a:t>
            </a:r>
            <a:r>
              <a:rPr lang="en-US" sz="1400" dirty="0" err="1"/>
              <a:t>analitik</a:t>
            </a:r>
            <a:r>
              <a:rPr lang="en-US" sz="1400" dirty="0"/>
              <a:t> </a:t>
            </a:r>
            <a:r>
              <a:rPr lang="en-US" sz="1400" dirty="0" err="1"/>
              <a:t>lanjutan</a:t>
            </a:r>
            <a:r>
              <a:rPr lang="en-US" sz="1400" dirty="0"/>
              <a:t>.</a:t>
            </a:r>
          </a:p>
        </p:txBody>
      </p:sp>
      <p:sp>
        <p:nvSpPr>
          <p:cNvPr id="10" name="Rectangle 9"/>
          <p:cNvSpPr/>
          <p:nvPr/>
        </p:nvSpPr>
        <p:spPr>
          <a:xfrm>
            <a:off x="4317106" y="1100810"/>
            <a:ext cx="3793365" cy="369332"/>
          </a:xfrm>
          <a:prstGeom prst="rect">
            <a:avLst/>
          </a:prstGeom>
        </p:spPr>
        <p:txBody>
          <a:bodyPr wrap="square">
            <a:spAutoFit/>
          </a:bodyPr>
          <a:lstStyle/>
          <a:p>
            <a:r>
              <a:rPr lang="en-US" dirty="0" err="1"/>
              <a:t>Struktur</a:t>
            </a:r>
            <a:r>
              <a:rPr lang="en-US" dirty="0"/>
              <a:t> </a:t>
            </a:r>
            <a:r>
              <a:rPr lang="en-US" dirty="0" err="1"/>
              <a:t>Sistem</a:t>
            </a:r>
            <a:r>
              <a:rPr lang="en-US" dirty="0"/>
              <a:t> </a:t>
            </a:r>
            <a:r>
              <a:rPr lang="en-US" dirty="0" err="1"/>
              <a:t>dengan</a:t>
            </a:r>
            <a:r>
              <a:rPr lang="en-US" dirty="0"/>
              <a:t> </a:t>
            </a:r>
            <a:r>
              <a:rPr lang="en-US" dirty="0" err="1"/>
              <a:t>Podman</a:t>
            </a:r>
            <a:endParaRPr lang="en-US" b="1" dirty="0" smtClean="0"/>
          </a:p>
        </p:txBody>
      </p:sp>
      <p:sp>
        <p:nvSpPr>
          <p:cNvPr id="14" name="Rectangle 13"/>
          <p:cNvSpPr/>
          <p:nvPr/>
        </p:nvSpPr>
        <p:spPr>
          <a:xfrm>
            <a:off x="4430332" y="1531697"/>
            <a:ext cx="3309871" cy="4339650"/>
          </a:xfrm>
          <a:prstGeom prst="rect">
            <a:avLst/>
          </a:prstGeom>
        </p:spPr>
        <p:txBody>
          <a:bodyPr wrap="square">
            <a:spAutoFit/>
          </a:bodyPr>
          <a:lstStyle/>
          <a:p>
            <a:pPr marL="285750" indent="-285750">
              <a:buFont typeface="Arial" panose="020B0604020202020204" pitchFamily="34" charset="0"/>
              <a:buChar char="•"/>
            </a:pPr>
            <a:r>
              <a:rPr lang="en-US" sz="1400" dirty="0" err="1"/>
              <a:t>Setiap</a:t>
            </a:r>
            <a:r>
              <a:rPr lang="en-US" sz="1400" dirty="0"/>
              <a:t> </a:t>
            </a:r>
            <a:r>
              <a:rPr lang="en-US" sz="1400" dirty="0" err="1"/>
              <a:t>komponen</a:t>
            </a:r>
            <a:r>
              <a:rPr lang="en-US" sz="1400" dirty="0"/>
              <a:t> </a:t>
            </a:r>
            <a:r>
              <a:rPr lang="en-US" sz="1400" dirty="0" err="1"/>
              <a:t>dijalankan</a:t>
            </a:r>
            <a:r>
              <a:rPr lang="en-US" sz="1400" dirty="0"/>
              <a:t> </a:t>
            </a:r>
            <a:r>
              <a:rPr lang="en-US" sz="1400" dirty="0" err="1"/>
              <a:t>sebagai</a:t>
            </a:r>
            <a:r>
              <a:rPr lang="en-US" sz="1400" dirty="0"/>
              <a:t> </a:t>
            </a:r>
            <a:r>
              <a:rPr lang="en-US" sz="1400" dirty="0" smtClean="0"/>
              <a:t>	</a:t>
            </a:r>
            <a:r>
              <a:rPr lang="en-US" sz="1400" dirty="0" err="1" smtClean="0"/>
              <a:t>container:mqtt‑broker</a:t>
            </a:r>
            <a:r>
              <a:rPr lang="en-US" sz="1400" dirty="0" smtClean="0"/>
              <a:t> 	</a:t>
            </a:r>
            <a:r>
              <a:rPr lang="en-US" sz="1400" dirty="0" err="1" smtClean="0"/>
              <a:t>containerdata‑ingestor</a:t>
            </a:r>
            <a:r>
              <a:rPr lang="en-US" sz="1400" dirty="0" smtClean="0"/>
              <a:t> 	</a:t>
            </a:r>
            <a:r>
              <a:rPr lang="en-US" sz="1400" dirty="0" err="1" smtClean="0"/>
              <a:t>containerdatabase</a:t>
            </a:r>
            <a:r>
              <a:rPr lang="en-US" sz="1400" dirty="0" smtClean="0"/>
              <a:t> 	</a:t>
            </a:r>
            <a:r>
              <a:rPr lang="en-US" sz="1400" dirty="0" err="1" smtClean="0"/>
              <a:t>containerdashboard</a:t>
            </a:r>
            <a:r>
              <a:rPr lang="en-US" sz="1400" dirty="0" smtClean="0"/>
              <a:t> container</a:t>
            </a:r>
          </a:p>
          <a:p>
            <a:pPr marL="285750" indent="-285750">
              <a:buFont typeface="Wingdings" panose="05000000000000000000" pitchFamily="2" charset="2"/>
              <a:buChar char="Ø"/>
            </a:pPr>
            <a:r>
              <a:rPr lang="en-US" sz="1400" dirty="0" err="1" smtClean="0"/>
              <a:t>Podman</a:t>
            </a:r>
            <a:r>
              <a:rPr lang="en-US" sz="1400" dirty="0" smtClean="0"/>
              <a:t> </a:t>
            </a:r>
            <a:r>
              <a:rPr lang="en-US" sz="1400" dirty="0" err="1"/>
              <a:t>menjalankan</a:t>
            </a:r>
            <a:r>
              <a:rPr lang="en-US" sz="1400" dirty="0"/>
              <a:t> container (</a:t>
            </a:r>
            <a:r>
              <a:rPr lang="en-US" sz="1400" dirty="0" err="1"/>
              <a:t>bisa</a:t>
            </a:r>
            <a:r>
              <a:rPr lang="en-US" sz="1400" dirty="0"/>
              <a:t> rootless) </a:t>
            </a:r>
            <a:r>
              <a:rPr lang="en-US" sz="1400" dirty="0" err="1"/>
              <a:t>dan</a:t>
            </a:r>
            <a:r>
              <a:rPr lang="en-US" sz="1400" dirty="0"/>
              <a:t>/</a:t>
            </a:r>
            <a:r>
              <a:rPr lang="en-US" sz="1400" dirty="0" err="1"/>
              <a:t>atau</a:t>
            </a:r>
            <a:r>
              <a:rPr lang="en-US" sz="1400" dirty="0"/>
              <a:t> pods </a:t>
            </a:r>
            <a:r>
              <a:rPr lang="en-US" sz="1400" dirty="0" err="1"/>
              <a:t>sehingga</a:t>
            </a:r>
            <a:r>
              <a:rPr lang="en-US" sz="1400" dirty="0"/>
              <a:t> </a:t>
            </a:r>
            <a:r>
              <a:rPr lang="en-US" sz="1400" dirty="0" err="1"/>
              <a:t>mudah</a:t>
            </a:r>
            <a:r>
              <a:rPr lang="en-US" sz="1400" dirty="0"/>
              <a:t> deploy di server </a:t>
            </a:r>
            <a:r>
              <a:rPr lang="en-US" sz="1400" dirty="0" err="1"/>
              <a:t>lokal</a:t>
            </a:r>
            <a:r>
              <a:rPr lang="en-US" sz="1400" dirty="0"/>
              <a:t> </a:t>
            </a:r>
            <a:r>
              <a:rPr lang="en-US" sz="1400" dirty="0" err="1"/>
              <a:t>atau</a:t>
            </a:r>
            <a:r>
              <a:rPr lang="en-US" sz="1400" dirty="0"/>
              <a:t> edge gateway</a:t>
            </a:r>
            <a:r>
              <a:rPr lang="en-US" sz="1400" dirty="0" smtClean="0"/>
              <a:t>.</a:t>
            </a:r>
          </a:p>
          <a:p>
            <a:pPr marL="285750" indent="-285750">
              <a:buFont typeface="Wingdings" panose="05000000000000000000" pitchFamily="2" charset="2"/>
              <a:buChar char="Ø"/>
            </a:pPr>
            <a:r>
              <a:rPr lang="en-US" sz="1400" dirty="0" err="1" smtClean="0"/>
              <a:t>Struktur</a:t>
            </a:r>
            <a:r>
              <a:rPr lang="en-US" sz="1400" dirty="0" smtClean="0"/>
              <a:t> </a:t>
            </a:r>
            <a:r>
              <a:rPr lang="en-US" sz="1400" dirty="0"/>
              <a:t>folder repository </a:t>
            </a:r>
            <a:r>
              <a:rPr lang="en-US" sz="1400" dirty="0" err="1"/>
              <a:t>bisa</a:t>
            </a:r>
            <a:r>
              <a:rPr lang="en-US" sz="1400" dirty="0"/>
              <a:t> </a:t>
            </a:r>
            <a:r>
              <a:rPr lang="en-US" sz="1400" dirty="0" err="1"/>
              <a:t>seperti</a:t>
            </a:r>
            <a:r>
              <a:rPr lang="en-US" sz="1400" dirty="0" smtClean="0"/>
              <a:t>:</a:t>
            </a:r>
          </a:p>
          <a:p>
            <a:r>
              <a:rPr lang="en-US" sz="1400" dirty="0"/>
              <a:t>	</a:t>
            </a:r>
            <a:r>
              <a:rPr lang="en-US" sz="1000" dirty="0" smtClean="0"/>
              <a:t>/</a:t>
            </a:r>
            <a:r>
              <a:rPr lang="en-US" sz="1000" dirty="0" err="1"/>
              <a:t>edge_gateway</a:t>
            </a:r>
            <a:r>
              <a:rPr lang="en-US" sz="1000" dirty="0"/>
              <a:t>/ </a:t>
            </a:r>
            <a:endParaRPr lang="en-US" sz="1000" dirty="0" smtClean="0"/>
          </a:p>
          <a:p>
            <a:r>
              <a:rPr lang="en-US" sz="1000" dirty="0"/>
              <a:t>	</a:t>
            </a:r>
            <a:r>
              <a:rPr lang="en-US" sz="1000" dirty="0" smtClean="0"/>
              <a:t> </a:t>
            </a:r>
            <a:r>
              <a:rPr lang="en-US" sz="1000" dirty="0" err="1"/>
              <a:t>podman-compose.yml</a:t>
            </a:r>
            <a:r>
              <a:rPr lang="en-US" sz="1000" dirty="0"/>
              <a:t>  </a:t>
            </a:r>
            <a:r>
              <a:rPr lang="en-US" sz="1000" dirty="0" smtClean="0"/>
              <a:t>	</a:t>
            </a:r>
            <a:r>
              <a:rPr lang="en-US" sz="1000" dirty="0" err="1" smtClean="0"/>
              <a:t>Dockerfile‑ingestor</a:t>
            </a:r>
            <a:r>
              <a:rPr lang="en-US" sz="1000" dirty="0" smtClean="0"/>
              <a:t>  	</a:t>
            </a:r>
            <a:r>
              <a:rPr lang="en-US" sz="1000" dirty="0" err="1" smtClean="0"/>
              <a:t>configs</a:t>
            </a:r>
            <a:r>
              <a:rPr lang="en-US" sz="1000" dirty="0" smtClean="0"/>
              <a:t>/</a:t>
            </a:r>
          </a:p>
          <a:p>
            <a:r>
              <a:rPr lang="en-US" sz="1000" dirty="0"/>
              <a:t>	</a:t>
            </a:r>
            <a:r>
              <a:rPr lang="en-US" sz="1000" dirty="0" smtClean="0"/>
              <a:t>/</a:t>
            </a:r>
            <a:r>
              <a:rPr lang="en-US" sz="1000" dirty="0" err="1"/>
              <a:t>sensor_node</a:t>
            </a:r>
            <a:r>
              <a:rPr lang="en-US" sz="1000" dirty="0"/>
              <a:t>/ </a:t>
            </a:r>
            <a:endParaRPr lang="en-US" sz="1000" dirty="0" smtClean="0"/>
          </a:p>
          <a:p>
            <a:r>
              <a:rPr lang="en-US" sz="1000" dirty="0"/>
              <a:t>	</a:t>
            </a:r>
            <a:r>
              <a:rPr lang="en-US" sz="1000" dirty="0" smtClean="0"/>
              <a:t> </a:t>
            </a:r>
            <a:r>
              <a:rPr lang="en-US" sz="1000" dirty="0"/>
              <a:t>firmware_esp32</a:t>
            </a:r>
            <a:r>
              <a:rPr lang="en-US" sz="1000" dirty="0" smtClean="0"/>
              <a:t>/</a:t>
            </a:r>
          </a:p>
          <a:p>
            <a:r>
              <a:rPr lang="en-US" sz="1000" dirty="0"/>
              <a:t>	</a:t>
            </a:r>
            <a:r>
              <a:rPr lang="en-US" sz="1000" dirty="0" smtClean="0"/>
              <a:t>/</a:t>
            </a:r>
            <a:r>
              <a:rPr lang="en-US" sz="1000" dirty="0"/>
              <a:t>docs</a:t>
            </a:r>
            <a:r>
              <a:rPr lang="en-US" sz="1000" dirty="0" smtClean="0"/>
              <a:t>/</a:t>
            </a:r>
          </a:p>
          <a:p>
            <a:r>
              <a:rPr lang="en-US" sz="1000" dirty="0"/>
              <a:t>	</a:t>
            </a:r>
            <a:r>
              <a:rPr lang="en-US" sz="1000" dirty="0" smtClean="0"/>
              <a:t>  </a:t>
            </a:r>
            <a:r>
              <a:rPr lang="en-US" sz="1000" dirty="0"/>
              <a:t>system_diagram.png  </a:t>
            </a:r>
            <a:r>
              <a:rPr lang="en-US" sz="1000" dirty="0" smtClean="0"/>
              <a:t>	data_flow_diagram.png</a:t>
            </a:r>
          </a:p>
          <a:p>
            <a:pPr marL="285750" indent="-285750">
              <a:buFont typeface="Wingdings" panose="05000000000000000000" pitchFamily="2" charset="2"/>
              <a:buChar char="Ø"/>
            </a:pPr>
            <a:r>
              <a:rPr lang="en-US" sz="1400" dirty="0" smtClean="0"/>
              <a:t>README </a:t>
            </a:r>
            <a:r>
              <a:rPr lang="en-US" sz="1400" dirty="0" err="1"/>
              <a:t>menjelaskan</a:t>
            </a:r>
            <a:r>
              <a:rPr lang="en-US" sz="1400" dirty="0"/>
              <a:t> </a:t>
            </a:r>
            <a:r>
              <a:rPr lang="en-US" sz="1400" dirty="0" err="1"/>
              <a:t>komponen</a:t>
            </a:r>
            <a:r>
              <a:rPr lang="en-US" sz="1400" dirty="0"/>
              <a:t>, </a:t>
            </a:r>
            <a:r>
              <a:rPr lang="en-US" sz="1400" dirty="0" err="1"/>
              <a:t>cara</a:t>
            </a:r>
            <a:r>
              <a:rPr lang="en-US" sz="1400" dirty="0"/>
              <a:t> build &amp; deploy </a:t>
            </a:r>
            <a:r>
              <a:rPr lang="en-US" sz="1400" dirty="0" err="1"/>
              <a:t>dengan</a:t>
            </a:r>
            <a:r>
              <a:rPr lang="en-US" sz="1400" dirty="0"/>
              <a:t> </a:t>
            </a:r>
            <a:r>
              <a:rPr lang="en-US" sz="1400" dirty="0" err="1"/>
              <a:t>Podman</a:t>
            </a:r>
            <a:r>
              <a:rPr lang="en-US" sz="1400" dirty="0"/>
              <a:t>, wiring diagram sensor.</a:t>
            </a:r>
          </a:p>
        </p:txBody>
      </p:sp>
    </p:spTree>
    <p:extLst>
      <p:ext uri="{BB962C8B-B14F-4D97-AF65-F5344CB8AC3E}">
        <p14:creationId xmlns:p14="http://schemas.microsoft.com/office/powerpoint/2010/main" val="9759802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Ex2</a:t>
            </a:r>
            <a:r>
              <a:rPr lang="en-US" dirty="0" smtClean="0">
                <a:solidFill>
                  <a:schemeClr val="bg1">
                    <a:lumMod val="65000"/>
                  </a:schemeClr>
                </a:solidFill>
              </a:rPr>
              <a:t>: &gt;&gt;</a:t>
            </a:r>
            <a:endParaRPr lang="en-US" dirty="0">
              <a:solidFill>
                <a:schemeClr val="bg1">
                  <a:lumMod val="65000"/>
                </a:schemeClr>
              </a:solidFill>
            </a:endParaRPr>
          </a:p>
        </p:txBody>
      </p:sp>
      <p:sp>
        <p:nvSpPr>
          <p:cNvPr id="4" name="Rectangle 3"/>
          <p:cNvSpPr/>
          <p:nvPr/>
        </p:nvSpPr>
        <p:spPr>
          <a:xfrm>
            <a:off x="5586052" y="3244334"/>
            <a:ext cx="1019895" cy="369332"/>
          </a:xfrm>
          <a:prstGeom prst="rect">
            <a:avLst/>
          </a:prstGeom>
        </p:spPr>
        <p:txBody>
          <a:bodyPr wrap="none">
            <a:spAutoFit/>
          </a:bodyPr>
          <a:lstStyle/>
          <a:p>
            <a:r>
              <a:rPr lang="en-US" dirty="0"/>
              <a:t>branding</a:t>
            </a:r>
          </a:p>
        </p:txBody>
      </p:sp>
      <p:sp>
        <p:nvSpPr>
          <p:cNvPr id="5" name="Rectangle 4"/>
          <p:cNvSpPr/>
          <p:nvPr/>
        </p:nvSpPr>
        <p:spPr>
          <a:xfrm>
            <a:off x="1903685" y="131716"/>
            <a:ext cx="4041556" cy="707886"/>
          </a:xfrm>
          <a:prstGeom prst="rect">
            <a:avLst/>
          </a:prstGeom>
        </p:spPr>
        <p:txBody>
          <a:bodyPr wrap="none">
            <a:spAutoFit/>
          </a:bodyPr>
          <a:lstStyle/>
          <a:p>
            <a:r>
              <a:rPr lang="en-US" sz="4000" dirty="0" err="1"/>
              <a:t>IoT</a:t>
            </a:r>
            <a:r>
              <a:rPr lang="en-US" sz="4000" dirty="0"/>
              <a:t>-data-simulator</a:t>
            </a:r>
          </a:p>
        </p:txBody>
      </p:sp>
      <p:sp>
        <p:nvSpPr>
          <p:cNvPr id="6" name="Rectangle 5"/>
          <p:cNvSpPr/>
          <p:nvPr/>
        </p:nvSpPr>
        <p:spPr>
          <a:xfrm>
            <a:off x="2017690" y="686282"/>
            <a:ext cx="4267200" cy="246221"/>
          </a:xfrm>
          <a:prstGeom prst="rect">
            <a:avLst/>
          </a:prstGeom>
        </p:spPr>
        <p:txBody>
          <a:bodyPr wrap="square">
            <a:spAutoFit/>
          </a:bodyPr>
          <a:lstStyle/>
          <a:p>
            <a:r>
              <a:rPr lang="en-US" sz="1000" dirty="0">
                <a:solidFill>
                  <a:schemeClr val="bg1">
                    <a:lumMod val="75000"/>
                  </a:schemeClr>
                </a:solidFill>
              </a:rPr>
              <a:t>https://github.com/IBA-Group-IT/IoT-data-simulator?tab=readme-ov-file</a:t>
            </a:r>
          </a:p>
        </p:txBody>
      </p:sp>
      <p:pic>
        <p:nvPicPr>
          <p:cNvPr id="1026" name="Picture 2" descr="demo"/>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79831" y="1068665"/>
            <a:ext cx="6916460" cy="43513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00423" y="1068665"/>
            <a:ext cx="4768562" cy="5047536"/>
          </a:xfrm>
          <a:prstGeom prst="rect">
            <a:avLst/>
          </a:prstGeom>
        </p:spPr>
        <p:txBody>
          <a:bodyPr wrap="square">
            <a:spAutoFit/>
          </a:bodyPr>
          <a:lstStyle/>
          <a:p>
            <a:pPr algn="just"/>
            <a:r>
              <a:rPr lang="en-US" sz="1400" dirty="0"/>
              <a:t>Simulator features that you will like:</a:t>
            </a:r>
          </a:p>
          <a:p>
            <a:pPr algn="just"/>
            <a:endParaRPr lang="en-US" sz="1400" dirty="0"/>
          </a:p>
          <a:p>
            <a:pPr marL="342900" indent="-342900" algn="just">
              <a:buFont typeface="+mj-lt"/>
              <a:buAutoNum type="arabicPeriod"/>
            </a:pPr>
            <a:r>
              <a:rPr lang="en-US" sz="1400" dirty="0"/>
              <a:t>Replay existing datasets with modified data (such as updated timestamps, generated ids </a:t>
            </a:r>
            <a:r>
              <a:rPr lang="en-US" sz="1400" dirty="0" err="1"/>
              <a:t>etc</a:t>
            </a:r>
            <a:r>
              <a:rPr lang="en-US" sz="1400" dirty="0"/>
              <a:t>);</a:t>
            </a:r>
          </a:p>
          <a:p>
            <a:pPr marL="342900" indent="-342900" algn="just">
              <a:buFont typeface="+mj-lt"/>
              <a:buAutoNum type="arabicPeriod"/>
            </a:pPr>
            <a:r>
              <a:rPr lang="en-US" sz="1400" dirty="0"/>
              <a:t>Automatic derivation of dataset structure which allows you to customize your dataset without the need to describe its structure from scratch;</a:t>
            </a:r>
          </a:p>
          <a:p>
            <a:pPr marL="342900" indent="-342900" algn="just">
              <a:buFont typeface="+mj-lt"/>
              <a:buAutoNum type="arabicPeriod"/>
            </a:pPr>
            <a:r>
              <a:rPr lang="en-US" sz="1400" dirty="0"/>
              <a:t>Generate datasets of any complexity. Generated data can be described via constructor or JavaScript function. Multiple rules are available in constructor such as "Random integer", "UUID" and others. JS function gives you maximum flexibility to generate data - it supports popular JS libraries </a:t>
            </a:r>
            <a:r>
              <a:rPr lang="en-US" sz="1400" dirty="0" err="1"/>
              <a:t>lodash</a:t>
            </a:r>
            <a:r>
              <a:rPr lang="en-US" sz="1400" dirty="0"/>
              <a:t> and </a:t>
            </a:r>
            <a:r>
              <a:rPr lang="en-US" sz="1400" dirty="0" err="1"/>
              <a:t>momentjs</a:t>
            </a:r>
            <a:r>
              <a:rPr lang="en-US" sz="1400" dirty="0"/>
              <a:t>.</a:t>
            </a:r>
          </a:p>
          <a:p>
            <a:pPr marL="342900" indent="-342900" algn="just">
              <a:buFont typeface="+mj-lt"/>
              <a:buAutoNum type="arabicPeriod"/>
            </a:pPr>
            <a:r>
              <a:rPr lang="en-US" sz="1400" dirty="0"/>
              <a:t>Send data to the platforms you use with minimum configuration (see Supported target systems section);</a:t>
            </a:r>
          </a:p>
          <a:p>
            <a:pPr marL="342900" indent="-342900" algn="just">
              <a:buFont typeface="+mj-lt"/>
              <a:buAutoNum type="arabicPeriod"/>
            </a:pPr>
            <a:r>
              <a:rPr lang="en-US" sz="1400" dirty="0"/>
              <a:t>Customize frequency with which data will be sent - based on dataset timestamp properties or just constant time interval. The tool also supports relative timestamp properties which depend on other timestamp or date properties. It means that data can be replayed with the same interval between timestamps as in initial dataset.</a:t>
            </a:r>
          </a:p>
          <a:p>
            <a:pPr marL="342900" indent="-342900" algn="just">
              <a:buFont typeface="+mj-lt"/>
              <a:buAutoNum type="arabicPeriod"/>
            </a:pPr>
            <a:r>
              <a:rPr lang="en-US" sz="1400" dirty="0"/>
              <a:t>Easy installation - all you need is to download 2 </a:t>
            </a:r>
            <a:r>
              <a:rPr lang="en-US" sz="1400" dirty="0" err="1"/>
              <a:t>docker</a:t>
            </a:r>
            <a:r>
              <a:rPr lang="en-US" sz="1400" dirty="0"/>
              <a:t> files and run 2 commands.</a:t>
            </a:r>
          </a:p>
        </p:txBody>
      </p:sp>
    </p:spTree>
    <p:extLst>
      <p:ext uri="{BB962C8B-B14F-4D97-AF65-F5344CB8AC3E}">
        <p14:creationId xmlns:p14="http://schemas.microsoft.com/office/powerpoint/2010/main" val="24607566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Ex3</a:t>
            </a:r>
            <a:r>
              <a:rPr lang="en-US" dirty="0" smtClean="0">
                <a:solidFill>
                  <a:schemeClr val="bg1">
                    <a:lumMod val="65000"/>
                  </a:schemeClr>
                </a:solidFill>
              </a:rPr>
              <a:t>: &gt;&gt;</a:t>
            </a:r>
            <a:endParaRPr lang="en-US" dirty="0">
              <a:solidFill>
                <a:schemeClr val="bg1">
                  <a:lumMod val="65000"/>
                </a:schemeClr>
              </a:solidFill>
            </a:endParaRPr>
          </a:p>
        </p:txBody>
      </p:sp>
      <p:sp>
        <p:nvSpPr>
          <p:cNvPr id="5" name="Rectangle 4"/>
          <p:cNvSpPr/>
          <p:nvPr/>
        </p:nvSpPr>
        <p:spPr>
          <a:xfrm>
            <a:off x="1903685" y="131716"/>
            <a:ext cx="4840621" cy="707886"/>
          </a:xfrm>
          <a:prstGeom prst="rect">
            <a:avLst/>
          </a:prstGeom>
        </p:spPr>
        <p:txBody>
          <a:bodyPr wrap="none">
            <a:spAutoFit/>
          </a:bodyPr>
          <a:lstStyle/>
          <a:p>
            <a:r>
              <a:rPr lang="en-US" sz="4000" dirty="0" err="1" smtClean="0"/>
              <a:t>IoT</a:t>
            </a:r>
            <a:r>
              <a:rPr lang="en-US" sz="4000" dirty="0" smtClean="0"/>
              <a:t>-</a:t>
            </a:r>
            <a:r>
              <a:rPr lang="en-US" sz="4000" dirty="0" err="1" smtClean="0"/>
              <a:t>Podman</a:t>
            </a:r>
            <a:r>
              <a:rPr lang="en-US" sz="4000" dirty="0" smtClean="0"/>
              <a:t>-simulator</a:t>
            </a:r>
            <a:endParaRPr lang="en-US" sz="4000" dirty="0"/>
          </a:p>
        </p:txBody>
      </p:sp>
      <p:sp>
        <p:nvSpPr>
          <p:cNvPr id="6" name="Rectangle 5"/>
          <p:cNvSpPr/>
          <p:nvPr/>
        </p:nvSpPr>
        <p:spPr>
          <a:xfrm>
            <a:off x="2017690" y="686282"/>
            <a:ext cx="4267200" cy="246221"/>
          </a:xfrm>
          <a:prstGeom prst="rect">
            <a:avLst/>
          </a:prstGeom>
        </p:spPr>
        <p:txBody>
          <a:bodyPr wrap="square">
            <a:spAutoFit/>
          </a:bodyPr>
          <a:lstStyle/>
          <a:p>
            <a:r>
              <a:rPr lang="en-US" sz="1000" dirty="0">
                <a:solidFill>
                  <a:schemeClr val="bg1">
                    <a:lumMod val="75000"/>
                  </a:schemeClr>
                </a:solidFill>
              </a:rPr>
              <a:t>https://github.com/jdbranham/grafana-diagram</a:t>
            </a:r>
          </a:p>
        </p:txBody>
      </p:sp>
      <p:sp>
        <p:nvSpPr>
          <p:cNvPr id="7" name="Rectangle 6"/>
          <p:cNvSpPr/>
          <p:nvPr/>
        </p:nvSpPr>
        <p:spPr>
          <a:xfrm>
            <a:off x="872053" y="1698869"/>
            <a:ext cx="6255495" cy="923330"/>
          </a:xfrm>
          <a:prstGeom prst="rect">
            <a:avLst/>
          </a:prstGeom>
        </p:spPr>
        <p:txBody>
          <a:bodyPr wrap="none">
            <a:spAutoFit/>
          </a:bodyPr>
          <a:lstStyle/>
          <a:p>
            <a:r>
              <a:rPr lang="en-US" dirty="0" smtClean="0">
                <a:hlinkClick r:id="rId2"/>
              </a:rPr>
              <a:t>https</a:t>
            </a:r>
            <a:r>
              <a:rPr lang="en-US" dirty="0">
                <a:hlinkClick r:id="rId2"/>
              </a:rPr>
              <a:t>://</a:t>
            </a:r>
            <a:r>
              <a:rPr lang="en-US" dirty="0" smtClean="0">
                <a:hlinkClick r:id="rId2"/>
              </a:rPr>
              <a:t>github.com/MarkhamLee/internet-and-iot-data-platform</a:t>
            </a:r>
            <a:endParaRPr lang="en-US" dirty="0" smtClean="0"/>
          </a:p>
          <a:p>
            <a:r>
              <a:rPr lang="en-US" dirty="0">
                <a:hlinkClick r:id="rId3"/>
              </a:rPr>
              <a:t>https://</a:t>
            </a:r>
            <a:r>
              <a:rPr lang="en-US" dirty="0" smtClean="0">
                <a:hlinkClick r:id="rId3"/>
              </a:rPr>
              <a:t>github.com/aws-solutions/iot-device-simulator</a:t>
            </a:r>
            <a:endParaRPr lang="en-US" dirty="0" smtClean="0"/>
          </a:p>
          <a:p>
            <a:endParaRPr lang="en-US" dirty="0"/>
          </a:p>
        </p:txBody>
      </p:sp>
      <p:sp>
        <p:nvSpPr>
          <p:cNvPr id="8" name="Rectangle 7"/>
          <p:cNvSpPr/>
          <p:nvPr/>
        </p:nvSpPr>
        <p:spPr>
          <a:xfrm>
            <a:off x="1023542" y="3489032"/>
            <a:ext cx="11901207" cy="2585323"/>
          </a:xfrm>
          <a:prstGeom prst="rect">
            <a:avLst/>
          </a:prstGeom>
        </p:spPr>
        <p:txBody>
          <a:bodyPr wrap="none">
            <a:spAutoFit/>
          </a:bodyPr>
          <a:lstStyle/>
          <a:p>
            <a:r>
              <a:rPr lang="en-US" dirty="0">
                <a:hlinkClick r:id="rId4"/>
              </a:rPr>
              <a:t>https://</a:t>
            </a:r>
            <a:r>
              <a:rPr lang="en-US" dirty="0" smtClean="0">
                <a:hlinkClick r:id="rId4"/>
              </a:rPr>
              <a:t>github.com/KrishArul26/IoT-Based-Remote-Sensor-Data-Monitoring-and-Actuator-Control</a:t>
            </a:r>
            <a:endParaRPr lang="en-US" dirty="0" smtClean="0"/>
          </a:p>
          <a:p>
            <a:r>
              <a:rPr lang="en-US" dirty="0">
                <a:hlinkClick r:id="rId5"/>
              </a:rPr>
              <a:t>https://</a:t>
            </a:r>
            <a:r>
              <a:rPr lang="en-US" dirty="0" smtClean="0">
                <a:hlinkClick r:id="rId5"/>
              </a:rPr>
              <a:t>blog.devops.dev/how-i-built-a-smart-home-monitoring-system-with-mqtt-go-prometheus-and-grafana-1fd91521baf8</a:t>
            </a:r>
            <a:endParaRPr lang="en-US" dirty="0" smtClean="0"/>
          </a:p>
          <a:p>
            <a:r>
              <a:rPr lang="en-US" b="1" dirty="0"/>
              <a:t>https://github.com/Nilhcem/home-monitoring-grafana</a:t>
            </a:r>
            <a:endParaRPr lang="en-US" b="1" dirty="0" smtClean="0"/>
          </a:p>
          <a:p>
            <a:endParaRPr lang="en-US" b="1" dirty="0"/>
          </a:p>
          <a:p>
            <a:r>
              <a:rPr lang="en-US" b="1" dirty="0" err="1" smtClean="0"/>
              <a:t>IoT</a:t>
            </a:r>
            <a:r>
              <a:rPr lang="en-US" b="1" dirty="0" smtClean="0"/>
              <a:t> </a:t>
            </a:r>
            <a:r>
              <a:rPr lang="en-US" b="1" dirty="0"/>
              <a:t>data monitoring with MQTT, </a:t>
            </a:r>
            <a:r>
              <a:rPr lang="en-US" b="1" dirty="0" err="1"/>
              <a:t>InfluxDB</a:t>
            </a:r>
            <a:r>
              <a:rPr lang="en-US" b="1" dirty="0"/>
              <a:t> and </a:t>
            </a:r>
            <a:r>
              <a:rPr lang="en-US" b="1" dirty="0" err="1" smtClean="0"/>
              <a:t>Grafana</a:t>
            </a:r>
            <a:endParaRPr lang="en-US" b="1" dirty="0" smtClean="0"/>
          </a:p>
          <a:p>
            <a:r>
              <a:rPr lang="en-US" dirty="0">
                <a:hlinkClick r:id="rId6"/>
              </a:rPr>
              <a:t>https://github.com/jdbranham/grafana-diagram</a:t>
            </a:r>
            <a:endParaRPr lang="en-US" dirty="0"/>
          </a:p>
          <a:p>
            <a:r>
              <a:rPr lang="en-US" dirty="0" smtClean="0">
                <a:hlinkClick r:id="rId7"/>
              </a:rPr>
              <a:t>https</a:t>
            </a:r>
            <a:r>
              <a:rPr lang="en-US" dirty="0">
                <a:hlinkClick r:id="rId7"/>
              </a:rPr>
              <a:t>://</a:t>
            </a:r>
            <a:r>
              <a:rPr lang="en-US" dirty="0" smtClean="0">
                <a:hlinkClick r:id="rId7"/>
              </a:rPr>
              <a:t>github.com/iothon/docker-compose-mqtt-influxdb-grafana</a:t>
            </a:r>
            <a:endParaRPr lang="en-US" dirty="0" smtClean="0"/>
          </a:p>
          <a:p>
            <a:r>
              <a:rPr lang="en-US" dirty="0">
                <a:solidFill>
                  <a:srgbClr val="FF0000"/>
                </a:solidFill>
                <a:hlinkClick r:id="rId8"/>
              </a:rPr>
              <a:t>https://mpolinowski.github.io/docs/DevOps/Provisioning/2019-01-08--creating-a-grafana-dashboard/2019-01-08</a:t>
            </a:r>
            <a:r>
              <a:rPr lang="en-US" dirty="0" smtClean="0">
                <a:solidFill>
                  <a:srgbClr val="FF0000"/>
                </a:solidFill>
                <a:hlinkClick r:id="rId8"/>
              </a:rPr>
              <a:t>/</a:t>
            </a:r>
            <a:endParaRPr lang="en-US" dirty="0" smtClean="0">
              <a:solidFill>
                <a:srgbClr val="FF0000"/>
              </a:solidFill>
            </a:endParaRPr>
          </a:p>
          <a:p>
            <a:r>
              <a:rPr lang="en-US" dirty="0">
                <a:solidFill>
                  <a:srgbClr val="FF0000"/>
                </a:solidFill>
              </a:rPr>
              <a:t>https://github.com/TouradBaba/sensors_data_streaming</a:t>
            </a:r>
          </a:p>
        </p:txBody>
      </p:sp>
    </p:spTree>
    <p:extLst>
      <p:ext uri="{BB962C8B-B14F-4D97-AF65-F5344CB8AC3E}">
        <p14:creationId xmlns:p14="http://schemas.microsoft.com/office/powerpoint/2010/main" val="34678786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62" y="639829"/>
            <a:ext cx="73136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181763" y="141573"/>
            <a:ext cx="6955750" cy="584775"/>
          </a:xfrm>
          <a:prstGeom prst="rect">
            <a:avLst/>
          </a:prstGeom>
        </p:spPr>
        <p:txBody>
          <a:bodyPr wrap="none">
            <a:spAutoFit/>
          </a:bodyPr>
          <a:lstStyle/>
          <a:p>
            <a:r>
              <a:rPr lang="en-US" sz="3200" dirty="0"/>
              <a:t>COMPUTER NETWORKING </a:t>
            </a:r>
            <a:r>
              <a:rPr lang="en-US" sz="3200" dirty="0" smtClean="0"/>
              <a:t>SIMULATOR...</a:t>
            </a:r>
            <a:endParaRPr lang="en-US" sz="3200" dirty="0"/>
          </a:p>
        </p:txBody>
      </p:sp>
      <p:sp>
        <p:nvSpPr>
          <p:cNvPr id="7" name="Rectangle 6"/>
          <p:cNvSpPr/>
          <p:nvPr/>
        </p:nvSpPr>
        <p:spPr>
          <a:xfrm>
            <a:off x="9627130" y="5950578"/>
            <a:ext cx="2487830" cy="215444"/>
          </a:xfrm>
          <a:prstGeom prst="rect">
            <a:avLst/>
          </a:prstGeom>
        </p:spPr>
        <p:txBody>
          <a:bodyPr wrap="square">
            <a:spAutoFit/>
          </a:bodyPr>
          <a:lstStyle/>
          <a:p>
            <a:r>
              <a:rPr lang="en-US" sz="800" dirty="0"/>
              <a:t>https://www.youtube.com/@AmelOline/videos</a:t>
            </a:r>
          </a:p>
        </p:txBody>
      </p:sp>
      <p:sp>
        <p:nvSpPr>
          <p:cNvPr id="8" name="Rectangle 7"/>
          <p:cNvSpPr/>
          <p:nvPr/>
        </p:nvSpPr>
        <p:spPr>
          <a:xfrm>
            <a:off x="10416325" y="5812079"/>
            <a:ext cx="1545230" cy="215444"/>
          </a:xfrm>
          <a:prstGeom prst="rect">
            <a:avLst/>
          </a:prstGeom>
        </p:spPr>
        <p:txBody>
          <a:bodyPr wrap="square">
            <a:spAutoFit/>
          </a:bodyPr>
          <a:lstStyle/>
          <a:p>
            <a:r>
              <a:rPr lang="en-US" sz="800" dirty="0"/>
              <a:t>https://github.com/siagianp</a:t>
            </a:r>
          </a:p>
        </p:txBody>
      </p:sp>
      <p:sp>
        <p:nvSpPr>
          <p:cNvPr id="9" name="Rectangle 8"/>
          <p:cNvSpPr/>
          <p:nvPr/>
        </p:nvSpPr>
        <p:spPr>
          <a:xfrm>
            <a:off x="8701490" y="6089078"/>
            <a:ext cx="3490509" cy="215444"/>
          </a:xfrm>
          <a:prstGeom prst="rect">
            <a:avLst/>
          </a:prstGeom>
        </p:spPr>
        <p:txBody>
          <a:bodyPr wrap="square">
            <a:spAutoFit/>
          </a:bodyPr>
          <a:lstStyle/>
          <a:p>
            <a:r>
              <a:rPr lang="en-US" sz="800" dirty="0"/>
              <a:t>https://github.com/amelcharolinesgn2/IoT_simulator-mqtt-NodeRed</a:t>
            </a:r>
          </a:p>
        </p:txBody>
      </p:sp>
      <p:sp>
        <p:nvSpPr>
          <p:cNvPr id="10" name="Rectangle 9"/>
          <p:cNvSpPr/>
          <p:nvPr/>
        </p:nvSpPr>
        <p:spPr>
          <a:xfrm>
            <a:off x="9109530" y="6227577"/>
            <a:ext cx="2746692" cy="338554"/>
          </a:xfrm>
          <a:prstGeom prst="rect">
            <a:avLst/>
          </a:prstGeom>
        </p:spPr>
        <p:txBody>
          <a:bodyPr wrap="square">
            <a:spAutoFit/>
          </a:bodyPr>
          <a:lstStyle/>
          <a:p>
            <a:r>
              <a:rPr lang="en-US" sz="800" dirty="0"/>
              <a:t>https://github.com/amelcharolinesgn2/Cloud-Infrastructures</a:t>
            </a:r>
          </a:p>
        </p:txBody>
      </p:sp>
      <p:sp>
        <p:nvSpPr>
          <p:cNvPr id="11" name="Rectangle 10"/>
          <p:cNvSpPr/>
          <p:nvPr/>
        </p:nvSpPr>
        <p:spPr>
          <a:xfrm>
            <a:off x="8605022" y="6342993"/>
            <a:ext cx="3286814" cy="338554"/>
          </a:xfrm>
          <a:prstGeom prst="rect">
            <a:avLst/>
          </a:prstGeom>
        </p:spPr>
        <p:txBody>
          <a:bodyPr wrap="square">
            <a:spAutoFit/>
          </a:bodyPr>
          <a:lstStyle/>
          <a:p>
            <a:r>
              <a:rPr lang="en-US" sz="800" dirty="0"/>
              <a:t>https://github.com/amelcharolinesgn2/ClouD-Infrastructure-SISKA-2025</a:t>
            </a:r>
          </a:p>
        </p:txBody>
      </p:sp>
      <p:sp>
        <p:nvSpPr>
          <p:cNvPr id="12" name="Rectangle 11"/>
          <p:cNvSpPr/>
          <p:nvPr/>
        </p:nvSpPr>
        <p:spPr>
          <a:xfrm>
            <a:off x="8416690" y="6473844"/>
            <a:ext cx="3775310" cy="215444"/>
          </a:xfrm>
          <a:prstGeom prst="rect">
            <a:avLst/>
          </a:prstGeom>
        </p:spPr>
        <p:txBody>
          <a:bodyPr wrap="square">
            <a:spAutoFit/>
          </a:bodyPr>
          <a:lstStyle/>
          <a:p>
            <a:r>
              <a:rPr lang="en-US" sz="800" dirty="0"/>
              <a:t>https://github.com/amelcharolinesgn2/Gyroscope-Sensor-Data-Accelerometer</a:t>
            </a:r>
          </a:p>
        </p:txBody>
      </p:sp>
      <p:sp>
        <p:nvSpPr>
          <p:cNvPr id="2" name="Rectangle 1"/>
          <p:cNvSpPr/>
          <p:nvPr/>
        </p:nvSpPr>
        <p:spPr>
          <a:xfrm>
            <a:off x="219050" y="6289178"/>
            <a:ext cx="5913285" cy="369332"/>
          </a:xfrm>
          <a:prstGeom prst="rect">
            <a:avLst/>
          </a:prstGeom>
        </p:spPr>
        <p:txBody>
          <a:bodyPr wrap="none">
            <a:spAutoFit/>
          </a:bodyPr>
          <a:lstStyle/>
          <a:p>
            <a:r>
              <a:rPr lang="en-US" dirty="0"/>
              <a:t>https://github.com/naiyer-abbas/Networking-Simulator-GUI-</a:t>
            </a:r>
          </a:p>
        </p:txBody>
      </p:sp>
      <p:pic>
        <p:nvPicPr>
          <p:cNvPr id="3" name="Picture 2"/>
          <p:cNvPicPr>
            <a:picLocks noChangeAspect="1"/>
          </p:cNvPicPr>
          <p:nvPr/>
        </p:nvPicPr>
        <p:blipFill>
          <a:blip r:embed="rId4"/>
          <a:stretch>
            <a:fillRect/>
          </a:stretch>
        </p:blipFill>
        <p:spPr>
          <a:xfrm>
            <a:off x="1962532" y="1224604"/>
            <a:ext cx="5624656" cy="3163869"/>
          </a:xfrm>
          <a:prstGeom prst="rect">
            <a:avLst/>
          </a:prstGeom>
        </p:spPr>
      </p:pic>
    </p:spTree>
    <p:extLst>
      <p:ext uri="{BB962C8B-B14F-4D97-AF65-F5344CB8AC3E}">
        <p14:creationId xmlns:p14="http://schemas.microsoft.com/office/powerpoint/2010/main" val="41013475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3192275" y="463877"/>
            <a:ext cx="5305425" cy="3381375"/>
          </a:xfrm>
          <a:prstGeom prst="rect">
            <a:avLst/>
          </a:prstGeom>
        </p:spPr>
      </p:pic>
      <p:grpSp>
        <p:nvGrpSpPr>
          <p:cNvPr id="9" name="Group 8"/>
          <p:cNvGrpSpPr/>
          <p:nvPr/>
        </p:nvGrpSpPr>
        <p:grpSpPr>
          <a:xfrm>
            <a:off x="3442805" y="2259701"/>
            <a:ext cx="4804363" cy="1929688"/>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grpSp>
      <p:sp>
        <p:nvSpPr>
          <p:cNvPr id="21" name="Title 1"/>
          <p:cNvSpPr>
            <a:spLocks noGrp="1"/>
          </p:cNvSpPr>
          <p:nvPr>
            <p:ph type="title"/>
          </p:nvPr>
        </p:nvSpPr>
        <p:spPr>
          <a:xfrm>
            <a:off x="4103360" y="4356724"/>
            <a:ext cx="3715871" cy="1325563"/>
          </a:xfrm>
        </p:spPr>
        <p:txBody>
          <a:bodyPr/>
          <a:lstStyle/>
          <a:p>
            <a:r>
              <a:rPr lang="en-US" altLang="en-US" dirty="0"/>
              <a:t>Thank you!</a:t>
            </a:r>
            <a:endParaRPr lang="en-US" dirty="0"/>
          </a:p>
        </p:txBody>
      </p:sp>
      <p:sp>
        <p:nvSpPr>
          <p:cNvPr id="24" name="Rectangle 23"/>
          <p:cNvSpPr/>
          <p:nvPr/>
        </p:nvSpPr>
        <p:spPr>
          <a:xfrm>
            <a:off x="4103360" y="5173542"/>
            <a:ext cx="3357266" cy="369332"/>
          </a:xfrm>
          <a:prstGeom prst="rect">
            <a:avLst/>
          </a:prstGeom>
        </p:spPr>
        <p:txBody>
          <a:bodyPr wrap="none">
            <a:spAutoFit/>
          </a:bodyPr>
          <a:lstStyle/>
          <a:p>
            <a:r>
              <a:rPr lang="en-US" dirty="0"/>
              <a:t>Thank you For being a great class!</a:t>
            </a:r>
          </a:p>
        </p:txBody>
      </p:sp>
      <p:pic>
        <p:nvPicPr>
          <p:cNvPr id="25" name="Picture 24"/>
          <p:cNvPicPr>
            <a:picLocks noChangeAspect="1"/>
          </p:cNvPicPr>
          <p:nvPr/>
        </p:nvPicPr>
        <p:blipFill>
          <a:blip r:embed="rId5"/>
          <a:stretch>
            <a:fillRect/>
          </a:stretch>
        </p:blipFill>
        <p:spPr>
          <a:xfrm>
            <a:off x="5617762" y="3056043"/>
            <a:ext cx="446086" cy="635863"/>
          </a:xfrm>
          <a:prstGeom prst="rect">
            <a:avLst/>
          </a:prstGeom>
        </p:spPr>
      </p:pic>
      <p:pic>
        <p:nvPicPr>
          <p:cNvPr id="26" name="Picture 25"/>
          <p:cNvPicPr>
            <a:picLocks noChangeAspect="1"/>
          </p:cNvPicPr>
          <p:nvPr/>
        </p:nvPicPr>
        <p:blipFill>
          <a:blip r:embed="rId6"/>
          <a:stretch>
            <a:fillRect/>
          </a:stretch>
        </p:blipFill>
        <p:spPr>
          <a:xfrm>
            <a:off x="4782880" y="3045535"/>
            <a:ext cx="613391" cy="582721"/>
          </a:xfrm>
          <a:prstGeom prst="rect">
            <a:avLst/>
          </a:prstGeom>
        </p:spPr>
      </p:pic>
      <p:pic>
        <p:nvPicPr>
          <p:cNvPr id="27" name="Picture 26"/>
          <p:cNvPicPr>
            <a:picLocks noChangeAspect="1"/>
          </p:cNvPicPr>
          <p:nvPr/>
        </p:nvPicPr>
        <p:blipFill>
          <a:blip r:embed="rId7"/>
          <a:stretch>
            <a:fillRect/>
          </a:stretch>
        </p:blipFill>
        <p:spPr>
          <a:xfrm>
            <a:off x="4059064" y="3056043"/>
            <a:ext cx="599662" cy="577554"/>
          </a:xfrm>
          <a:prstGeom prst="rect">
            <a:avLst/>
          </a:prstGeom>
        </p:spPr>
      </p:pic>
      <p:sp>
        <p:nvSpPr>
          <p:cNvPr id="33" name="Rectangle 32"/>
          <p:cNvSpPr/>
          <p:nvPr/>
        </p:nvSpPr>
        <p:spPr>
          <a:xfrm>
            <a:off x="9489815" y="6105550"/>
            <a:ext cx="2613761" cy="230832"/>
          </a:xfrm>
          <a:prstGeom prst="rect">
            <a:avLst/>
          </a:prstGeom>
        </p:spPr>
        <p:txBody>
          <a:bodyPr wrap="square">
            <a:spAutoFit/>
          </a:bodyPr>
          <a:lstStyle/>
          <a:p>
            <a:r>
              <a:rPr lang="en-US" sz="900" dirty="0"/>
              <a:t>https://www.youtube.com/@AmelOline/videos</a:t>
            </a:r>
          </a:p>
        </p:txBody>
      </p:sp>
      <p:sp>
        <p:nvSpPr>
          <p:cNvPr id="34" name="Rectangle 33"/>
          <p:cNvSpPr/>
          <p:nvPr/>
        </p:nvSpPr>
        <p:spPr>
          <a:xfrm>
            <a:off x="10326723" y="5967051"/>
            <a:ext cx="1623448" cy="230832"/>
          </a:xfrm>
          <a:prstGeom prst="rect">
            <a:avLst/>
          </a:prstGeom>
        </p:spPr>
        <p:txBody>
          <a:bodyPr wrap="square">
            <a:spAutoFit/>
          </a:bodyPr>
          <a:lstStyle/>
          <a:p>
            <a:r>
              <a:rPr lang="en-US" sz="900" dirty="0"/>
              <a:t>https://github.com/siagianp</a:t>
            </a:r>
          </a:p>
        </p:txBody>
      </p:sp>
      <p:sp>
        <p:nvSpPr>
          <p:cNvPr id="35" name="Rectangle 34"/>
          <p:cNvSpPr/>
          <p:nvPr/>
        </p:nvSpPr>
        <p:spPr>
          <a:xfrm>
            <a:off x="8513422" y="6244050"/>
            <a:ext cx="3667194" cy="230832"/>
          </a:xfrm>
          <a:prstGeom prst="rect">
            <a:avLst/>
          </a:prstGeom>
        </p:spPr>
        <p:txBody>
          <a:bodyPr wrap="square">
            <a:spAutoFit/>
          </a:bodyPr>
          <a:lstStyle/>
          <a:p>
            <a:r>
              <a:rPr lang="en-US" sz="900" dirty="0"/>
              <a:t>https://github.com/amelcharolinesgn2/IoT_simulator-mqtt-NodeRed</a:t>
            </a:r>
          </a:p>
        </p:txBody>
      </p:sp>
      <p:sp>
        <p:nvSpPr>
          <p:cNvPr id="36" name="Rectangle 35"/>
          <p:cNvSpPr/>
          <p:nvPr/>
        </p:nvSpPr>
        <p:spPr>
          <a:xfrm>
            <a:off x="8959112" y="6382549"/>
            <a:ext cx="3204723" cy="230832"/>
          </a:xfrm>
          <a:prstGeom prst="rect">
            <a:avLst/>
          </a:prstGeom>
        </p:spPr>
        <p:txBody>
          <a:bodyPr wrap="none">
            <a:spAutoFit/>
          </a:bodyPr>
          <a:lstStyle/>
          <a:p>
            <a:r>
              <a:rPr lang="en-US" sz="900" dirty="0"/>
              <a:t>https://github.com/amelcharolinesgn2/Cloud-Infrastructures</a:t>
            </a:r>
          </a:p>
        </p:txBody>
      </p:sp>
      <p:sp>
        <p:nvSpPr>
          <p:cNvPr id="37" name="Rectangle 36"/>
          <p:cNvSpPr/>
          <p:nvPr/>
        </p:nvSpPr>
        <p:spPr>
          <a:xfrm>
            <a:off x="8426515" y="6555673"/>
            <a:ext cx="3839513" cy="230832"/>
          </a:xfrm>
          <a:prstGeom prst="rect">
            <a:avLst/>
          </a:prstGeom>
        </p:spPr>
        <p:txBody>
          <a:bodyPr wrap="none">
            <a:spAutoFit/>
          </a:bodyPr>
          <a:lstStyle/>
          <a:p>
            <a:r>
              <a:rPr lang="en-US" sz="900" dirty="0"/>
              <a:t>https://github.com/amelcharolinesgn2/ClouD-Infrastructure-SISKA-2025</a:t>
            </a:r>
          </a:p>
        </p:txBody>
      </p:sp>
    </p:spTree>
    <p:extLst>
      <p:ext uri="{BB962C8B-B14F-4D97-AF65-F5344CB8AC3E}">
        <p14:creationId xmlns:p14="http://schemas.microsoft.com/office/powerpoint/2010/main" val="28285320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62" y="639829"/>
            <a:ext cx="73136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181763" y="141573"/>
            <a:ext cx="8457828" cy="584775"/>
          </a:xfrm>
          <a:prstGeom prst="rect">
            <a:avLst/>
          </a:prstGeom>
        </p:spPr>
        <p:txBody>
          <a:bodyPr wrap="none">
            <a:spAutoFit/>
          </a:bodyPr>
          <a:lstStyle/>
          <a:p>
            <a:r>
              <a:rPr lang="en-US" sz="3200" dirty="0"/>
              <a:t>Network Simulator: Physical and Data Link Layer...</a:t>
            </a:r>
          </a:p>
        </p:txBody>
      </p:sp>
      <p:sp>
        <p:nvSpPr>
          <p:cNvPr id="7" name="Rectangle 6"/>
          <p:cNvSpPr/>
          <p:nvPr/>
        </p:nvSpPr>
        <p:spPr>
          <a:xfrm>
            <a:off x="9627130" y="5950578"/>
            <a:ext cx="2487830" cy="215444"/>
          </a:xfrm>
          <a:prstGeom prst="rect">
            <a:avLst/>
          </a:prstGeom>
        </p:spPr>
        <p:txBody>
          <a:bodyPr wrap="square">
            <a:spAutoFit/>
          </a:bodyPr>
          <a:lstStyle/>
          <a:p>
            <a:r>
              <a:rPr lang="en-US" sz="800" dirty="0"/>
              <a:t>https://www.youtube.com/@AmelOline/videos</a:t>
            </a:r>
          </a:p>
        </p:txBody>
      </p:sp>
      <p:sp>
        <p:nvSpPr>
          <p:cNvPr id="8" name="Rectangle 7"/>
          <p:cNvSpPr/>
          <p:nvPr/>
        </p:nvSpPr>
        <p:spPr>
          <a:xfrm>
            <a:off x="10416325" y="5812079"/>
            <a:ext cx="1545230" cy="215444"/>
          </a:xfrm>
          <a:prstGeom prst="rect">
            <a:avLst/>
          </a:prstGeom>
        </p:spPr>
        <p:txBody>
          <a:bodyPr wrap="square">
            <a:spAutoFit/>
          </a:bodyPr>
          <a:lstStyle/>
          <a:p>
            <a:r>
              <a:rPr lang="en-US" sz="800" dirty="0"/>
              <a:t>https://github.com/siagianp</a:t>
            </a:r>
          </a:p>
        </p:txBody>
      </p:sp>
      <p:sp>
        <p:nvSpPr>
          <p:cNvPr id="9" name="Rectangle 8"/>
          <p:cNvSpPr/>
          <p:nvPr/>
        </p:nvSpPr>
        <p:spPr>
          <a:xfrm>
            <a:off x="8701490" y="6089078"/>
            <a:ext cx="3490509" cy="215444"/>
          </a:xfrm>
          <a:prstGeom prst="rect">
            <a:avLst/>
          </a:prstGeom>
        </p:spPr>
        <p:txBody>
          <a:bodyPr wrap="square">
            <a:spAutoFit/>
          </a:bodyPr>
          <a:lstStyle/>
          <a:p>
            <a:r>
              <a:rPr lang="en-US" sz="800" dirty="0"/>
              <a:t>https://github.com/amelcharolinesgn2/IoT_simulator-mqtt-NodeRed</a:t>
            </a:r>
          </a:p>
        </p:txBody>
      </p:sp>
      <p:sp>
        <p:nvSpPr>
          <p:cNvPr id="10" name="Rectangle 9"/>
          <p:cNvSpPr/>
          <p:nvPr/>
        </p:nvSpPr>
        <p:spPr>
          <a:xfrm>
            <a:off x="9109530" y="6227577"/>
            <a:ext cx="2746692" cy="338554"/>
          </a:xfrm>
          <a:prstGeom prst="rect">
            <a:avLst/>
          </a:prstGeom>
        </p:spPr>
        <p:txBody>
          <a:bodyPr wrap="square">
            <a:spAutoFit/>
          </a:bodyPr>
          <a:lstStyle/>
          <a:p>
            <a:r>
              <a:rPr lang="en-US" sz="800" dirty="0"/>
              <a:t>https://github.com/amelcharolinesgn2/Cloud-Infrastructures</a:t>
            </a:r>
          </a:p>
        </p:txBody>
      </p:sp>
      <p:sp>
        <p:nvSpPr>
          <p:cNvPr id="11" name="Rectangle 10"/>
          <p:cNvSpPr/>
          <p:nvPr/>
        </p:nvSpPr>
        <p:spPr>
          <a:xfrm>
            <a:off x="8605022" y="6342993"/>
            <a:ext cx="3286814" cy="338554"/>
          </a:xfrm>
          <a:prstGeom prst="rect">
            <a:avLst/>
          </a:prstGeom>
        </p:spPr>
        <p:txBody>
          <a:bodyPr wrap="square">
            <a:spAutoFit/>
          </a:bodyPr>
          <a:lstStyle/>
          <a:p>
            <a:r>
              <a:rPr lang="en-US" sz="800" dirty="0"/>
              <a:t>https://github.com/amelcharolinesgn2/ClouD-Infrastructure-SISKA-2025</a:t>
            </a:r>
          </a:p>
        </p:txBody>
      </p:sp>
      <p:sp>
        <p:nvSpPr>
          <p:cNvPr id="12" name="Rectangle 11"/>
          <p:cNvSpPr/>
          <p:nvPr/>
        </p:nvSpPr>
        <p:spPr>
          <a:xfrm>
            <a:off x="8416690" y="6473844"/>
            <a:ext cx="3775310" cy="215444"/>
          </a:xfrm>
          <a:prstGeom prst="rect">
            <a:avLst/>
          </a:prstGeom>
        </p:spPr>
        <p:txBody>
          <a:bodyPr wrap="square">
            <a:spAutoFit/>
          </a:bodyPr>
          <a:lstStyle/>
          <a:p>
            <a:r>
              <a:rPr lang="en-US" sz="800" dirty="0"/>
              <a:t>https://github.com/amelcharolinesgn2/Gyroscope-Sensor-Data-Accelerometer</a:t>
            </a:r>
          </a:p>
        </p:txBody>
      </p:sp>
      <p:sp>
        <p:nvSpPr>
          <p:cNvPr id="2" name="Rectangle 1"/>
          <p:cNvSpPr/>
          <p:nvPr/>
        </p:nvSpPr>
        <p:spPr>
          <a:xfrm>
            <a:off x="219050" y="6289178"/>
            <a:ext cx="4492640" cy="369332"/>
          </a:xfrm>
          <a:prstGeom prst="rect">
            <a:avLst/>
          </a:prstGeom>
        </p:spPr>
        <p:txBody>
          <a:bodyPr wrap="none">
            <a:spAutoFit/>
          </a:bodyPr>
          <a:lstStyle/>
          <a:p>
            <a:r>
              <a:rPr lang="en-US" dirty="0"/>
              <a:t>https://github.com/SF404/Network-Simulator</a:t>
            </a:r>
          </a:p>
        </p:txBody>
      </p:sp>
      <p:pic>
        <p:nvPicPr>
          <p:cNvPr id="13" name="Picture 12"/>
          <p:cNvPicPr>
            <a:picLocks noChangeAspect="1"/>
          </p:cNvPicPr>
          <p:nvPr/>
        </p:nvPicPr>
        <p:blipFill>
          <a:blip r:embed="rId4"/>
          <a:stretch>
            <a:fillRect/>
          </a:stretch>
        </p:blipFill>
        <p:spPr>
          <a:xfrm>
            <a:off x="884420" y="1224604"/>
            <a:ext cx="4581227" cy="2576940"/>
          </a:xfrm>
          <a:prstGeom prst="rect">
            <a:avLst/>
          </a:prstGeom>
        </p:spPr>
      </p:pic>
    </p:spTree>
    <p:extLst>
      <p:ext uri="{BB962C8B-B14F-4D97-AF65-F5344CB8AC3E}">
        <p14:creationId xmlns:p14="http://schemas.microsoft.com/office/powerpoint/2010/main" val="241029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982" y="791963"/>
            <a:ext cx="73136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323982" y="207188"/>
            <a:ext cx="7703063" cy="584775"/>
          </a:xfrm>
          <a:prstGeom prst="rect">
            <a:avLst/>
          </a:prstGeom>
        </p:spPr>
        <p:txBody>
          <a:bodyPr wrap="square">
            <a:spAutoFit/>
          </a:bodyPr>
          <a:lstStyle/>
          <a:p>
            <a:r>
              <a:rPr lang="en-US" sz="3200" dirty="0"/>
              <a:t>Open-Source Network </a:t>
            </a:r>
            <a:r>
              <a:rPr lang="en-US" sz="3200" dirty="0" smtClean="0"/>
              <a:t>Simulators...</a:t>
            </a:r>
            <a:endParaRPr lang="en-US" sz="3200" dirty="0"/>
          </a:p>
        </p:txBody>
      </p:sp>
      <p:sp>
        <p:nvSpPr>
          <p:cNvPr id="7" name="Rectangle 6"/>
          <p:cNvSpPr/>
          <p:nvPr/>
        </p:nvSpPr>
        <p:spPr>
          <a:xfrm>
            <a:off x="9627130" y="5950578"/>
            <a:ext cx="2487830" cy="215444"/>
          </a:xfrm>
          <a:prstGeom prst="rect">
            <a:avLst/>
          </a:prstGeom>
        </p:spPr>
        <p:txBody>
          <a:bodyPr wrap="square">
            <a:spAutoFit/>
          </a:bodyPr>
          <a:lstStyle/>
          <a:p>
            <a:r>
              <a:rPr lang="en-US" sz="800" dirty="0"/>
              <a:t>https://www.youtube.com/@AmelOline/videos</a:t>
            </a:r>
          </a:p>
        </p:txBody>
      </p:sp>
      <p:sp>
        <p:nvSpPr>
          <p:cNvPr id="8" name="Rectangle 7"/>
          <p:cNvSpPr/>
          <p:nvPr/>
        </p:nvSpPr>
        <p:spPr>
          <a:xfrm>
            <a:off x="10416325" y="5812079"/>
            <a:ext cx="1545230" cy="215444"/>
          </a:xfrm>
          <a:prstGeom prst="rect">
            <a:avLst/>
          </a:prstGeom>
        </p:spPr>
        <p:txBody>
          <a:bodyPr wrap="square">
            <a:spAutoFit/>
          </a:bodyPr>
          <a:lstStyle/>
          <a:p>
            <a:r>
              <a:rPr lang="en-US" sz="800" dirty="0"/>
              <a:t>https://github.com/siagianp</a:t>
            </a:r>
          </a:p>
        </p:txBody>
      </p:sp>
      <p:sp>
        <p:nvSpPr>
          <p:cNvPr id="9" name="Rectangle 8"/>
          <p:cNvSpPr/>
          <p:nvPr/>
        </p:nvSpPr>
        <p:spPr>
          <a:xfrm>
            <a:off x="8701490" y="6089078"/>
            <a:ext cx="3490509" cy="215444"/>
          </a:xfrm>
          <a:prstGeom prst="rect">
            <a:avLst/>
          </a:prstGeom>
        </p:spPr>
        <p:txBody>
          <a:bodyPr wrap="square">
            <a:spAutoFit/>
          </a:bodyPr>
          <a:lstStyle/>
          <a:p>
            <a:r>
              <a:rPr lang="en-US" sz="800" dirty="0"/>
              <a:t>https://github.com/amelcharolinesgn2/IoT_simulator-mqtt-NodeRed</a:t>
            </a:r>
          </a:p>
        </p:txBody>
      </p:sp>
      <p:sp>
        <p:nvSpPr>
          <p:cNvPr id="10" name="Rectangle 9"/>
          <p:cNvSpPr/>
          <p:nvPr/>
        </p:nvSpPr>
        <p:spPr>
          <a:xfrm>
            <a:off x="9109530" y="6227577"/>
            <a:ext cx="2746692" cy="338554"/>
          </a:xfrm>
          <a:prstGeom prst="rect">
            <a:avLst/>
          </a:prstGeom>
        </p:spPr>
        <p:txBody>
          <a:bodyPr wrap="square">
            <a:spAutoFit/>
          </a:bodyPr>
          <a:lstStyle/>
          <a:p>
            <a:r>
              <a:rPr lang="en-US" sz="800" dirty="0"/>
              <a:t>https://github.com/amelcharolinesgn2/Cloud-Infrastructures</a:t>
            </a:r>
          </a:p>
        </p:txBody>
      </p:sp>
      <p:sp>
        <p:nvSpPr>
          <p:cNvPr id="11" name="Rectangle 10"/>
          <p:cNvSpPr/>
          <p:nvPr/>
        </p:nvSpPr>
        <p:spPr>
          <a:xfrm>
            <a:off x="8605022" y="6342993"/>
            <a:ext cx="3286814" cy="338554"/>
          </a:xfrm>
          <a:prstGeom prst="rect">
            <a:avLst/>
          </a:prstGeom>
        </p:spPr>
        <p:txBody>
          <a:bodyPr wrap="square">
            <a:spAutoFit/>
          </a:bodyPr>
          <a:lstStyle/>
          <a:p>
            <a:r>
              <a:rPr lang="en-US" sz="800" dirty="0"/>
              <a:t>https://github.com/amelcharolinesgn2/ClouD-Infrastructure-SISKA-2025</a:t>
            </a:r>
          </a:p>
        </p:txBody>
      </p:sp>
      <p:sp>
        <p:nvSpPr>
          <p:cNvPr id="12" name="Rectangle 11"/>
          <p:cNvSpPr/>
          <p:nvPr/>
        </p:nvSpPr>
        <p:spPr>
          <a:xfrm>
            <a:off x="8416690" y="6473844"/>
            <a:ext cx="3775310" cy="215444"/>
          </a:xfrm>
          <a:prstGeom prst="rect">
            <a:avLst/>
          </a:prstGeom>
        </p:spPr>
        <p:txBody>
          <a:bodyPr wrap="square">
            <a:spAutoFit/>
          </a:bodyPr>
          <a:lstStyle/>
          <a:p>
            <a:r>
              <a:rPr lang="en-US" sz="800" dirty="0"/>
              <a:t>https://github.com/amelcharolinesgn2/Gyroscope-Sensor-Data-Accelerometer</a:t>
            </a:r>
          </a:p>
        </p:txBody>
      </p:sp>
      <p:sp>
        <p:nvSpPr>
          <p:cNvPr id="2" name="Rectangle 1"/>
          <p:cNvSpPr/>
          <p:nvPr/>
        </p:nvSpPr>
        <p:spPr>
          <a:xfrm>
            <a:off x="219050" y="6289178"/>
            <a:ext cx="7466531" cy="369332"/>
          </a:xfrm>
          <a:prstGeom prst="rect">
            <a:avLst/>
          </a:prstGeom>
        </p:spPr>
        <p:txBody>
          <a:bodyPr wrap="none">
            <a:spAutoFit/>
          </a:bodyPr>
          <a:lstStyle/>
          <a:p>
            <a:r>
              <a:rPr lang="en-US" dirty="0"/>
              <a:t>https://opensourcenetworksimulators.com/open-source-network-simulators/</a:t>
            </a:r>
          </a:p>
        </p:txBody>
      </p:sp>
      <p:pic>
        <p:nvPicPr>
          <p:cNvPr id="4" name="Picture 3"/>
          <p:cNvPicPr>
            <a:picLocks noChangeAspect="1"/>
          </p:cNvPicPr>
          <p:nvPr/>
        </p:nvPicPr>
        <p:blipFill>
          <a:blip r:embed="rId4"/>
          <a:stretch>
            <a:fillRect/>
          </a:stretch>
        </p:blipFill>
        <p:spPr>
          <a:xfrm>
            <a:off x="323981" y="1083106"/>
            <a:ext cx="4862615" cy="2751751"/>
          </a:xfrm>
          <a:prstGeom prst="rect">
            <a:avLst/>
          </a:prstGeom>
        </p:spPr>
      </p:pic>
      <p:pic>
        <p:nvPicPr>
          <p:cNvPr id="14" name="Picture 13"/>
          <p:cNvPicPr>
            <a:picLocks noChangeAspect="1"/>
          </p:cNvPicPr>
          <p:nvPr/>
        </p:nvPicPr>
        <p:blipFill>
          <a:blip r:embed="rId5"/>
          <a:stretch>
            <a:fillRect/>
          </a:stretch>
        </p:blipFill>
        <p:spPr>
          <a:xfrm>
            <a:off x="6789869" y="930462"/>
            <a:ext cx="4639321" cy="2904395"/>
          </a:xfrm>
          <a:prstGeom prst="rect">
            <a:avLst/>
          </a:prstGeom>
        </p:spPr>
      </p:pic>
    </p:spTree>
    <p:extLst>
      <p:ext uri="{BB962C8B-B14F-4D97-AF65-F5344CB8AC3E}">
        <p14:creationId xmlns:p14="http://schemas.microsoft.com/office/powerpoint/2010/main" val="31847764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534" y="185244"/>
            <a:ext cx="10515600" cy="274704"/>
          </a:xfrm>
        </p:spPr>
        <p:txBody>
          <a:bodyPr>
            <a:normAutofit fontScale="90000"/>
          </a:bodyPr>
          <a:lstStyle/>
          <a:p>
            <a:r>
              <a:rPr lang="en-US" dirty="0" err="1"/>
              <a:t>github</a:t>
            </a:r>
            <a:r>
              <a:rPr lang="en-US" dirty="0"/>
              <a:t> data communication simulator</a:t>
            </a:r>
          </a:p>
        </p:txBody>
      </p:sp>
      <p:sp>
        <p:nvSpPr>
          <p:cNvPr id="3" name="Content Placeholder 2"/>
          <p:cNvSpPr>
            <a:spLocks noGrp="1"/>
          </p:cNvSpPr>
          <p:nvPr>
            <p:ph idx="1"/>
          </p:nvPr>
        </p:nvSpPr>
        <p:spPr>
          <a:xfrm>
            <a:off x="718279" y="992747"/>
            <a:ext cx="10515600" cy="4351338"/>
          </a:xfrm>
        </p:spPr>
        <p:txBody>
          <a:bodyPr/>
          <a:lstStyle/>
          <a:p>
            <a:r>
              <a:rPr lang="en-US" dirty="0"/>
              <a:t>MIL-STD-1553-Simulator	https://github.com/ShubhankarKulkarni/MIL-STD-1553-Simulator</a:t>
            </a:r>
          </a:p>
        </p:txBody>
      </p:sp>
      <p:pic>
        <p:nvPicPr>
          <p:cNvPr id="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62" y="639829"/>
            <a:ext cx="73136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45203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62" y="6180268"/>
            <a:ext cx="10515600" cy="677732"/>
          </a:xfrm>
        </p:spPr>
        <p:txBody>
          <a:bodyPr>
            <a:normAutofit/>
          </a:bodyPr>
          <a:lstStyle/>
          <a:p>
            <a:r>
              <a:rPr lang="en-US" sz="1600" dirty="0"/>
              <a:t>https://github.com/Arikatakur/Network-Transmission-Simulator</a:t>
            </a:r>
          </a:p>
        </p:txBody>
      </p:sp>
      <p:sp>
        <p:nvSpPr>
          <p:cNvPr id="4" name="Title 1"/>
          <p:cNvSpPr>
            <a:spLocks noGrp="1"/>
          </p:cNvSpPr>
          <p:nvPr>
            <p:ph type="title"/>
          </p:nvPr>
        </p:nvSpPr>
        <p:spPr>
          <a:xfrm>
            <a:off x="107962" y="-159531"/>
            <a:ext cx="10515600" cy="1325563"/>
          </a:xfrm>
        </p:spPr>
        <p:txBody>
          <a:bodyPr/>
          <a:lstStyle/>
          <a:p>
            <a:r>
              <a:rPr lang="en-US" dirty="0" err="1"/>
              <a:t>github</a:t>
            </a:r>
            <a:r>
              <a:rPr lang="en-US" dirty="0"/>
              <a:t> </a:t>
            </a:r>
            <a:r>
              <a:rPr lang="en-US" dirty="0" smtClean="0"/>
              <a:t>Network Transmission simulator</a:t>
            </a:r>
            <a:endParaRPr lang="en-US" dirty="0"/>
          </a:p>
        </p:txBody>
      </p:sp>
      <p:pic>
        <p:nvPicPr>
          <p:cNvPr id="5" name="Picture 1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62" y="639829"/>
            <a:ext cx="73136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312656" y="1427560"/>
            <a:ext cx="5167505" cy="369332"/>
          </a:xfrm>
          <a:prstGeom prst="rect">
            <a:avLst/>
          </a:prstGeom>
        </p:spPr>
        <p:txBody>
          <a:bodyPr wrap="none">
            <a:spAutoFit/>
          </a:bodyPr>
          <a:lstStyle/>
          <a:p>
            <a:r>
              <a:rPr lang="en-US" dirty="0"/>
              <a:t>P2PSP simulator https://github.com/P2PSP/simulator</a:t>
            </a:r>
          </a:p>
        </p:txBody>
      </p:sp>
      <p:pic>
        <p:nvPicPr>
          <p:cNvPr id="1026" name="Picture 2" descr="overla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04341" y="2001360"/>
            <a:ext cx="2638269" cy="19859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am"/>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99410" y="3987287"/>
            <a:ext cx="3297836" cy="19937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uffe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585092" y="1499146"/>
            <a:ext cx="6067425"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5729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62" y="639829"/>
            <a:ext cx="73136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181763" y="141573"/>
            <a:ext cx="5404685" cy="584775"/>
          </a:xfrm>
          <a:prstGeom prst="rect">
            <a:avLst/>
          </a:prstGeom>
        </p:spPr>
        <p:txBody>
          <a:bodyPr wrap="none">
            <a:spAutoFit/>
          </a:bodyPr>
          <a:lstStyle/>
          <a:p>
            <a:r>
              <a:rPr lang="en-US" sz="3200" dirty="0"/>
              <a:t>Peer-to-Peer Network Project...</a:t>
            </a:r>
          </a:p>
        </p:txBody>
      </p:sp>
      <p:sp>
        <p:nvSpPr>
          <p:cNvPr id="7" name="Rectangle 6"/>
          <p:cNvSpPr/>
          <p:nvPr/>
        </p:nvSpPr>
        <p:spPr>
          <a:xfrm>
            <a:off x="9627130" y="5950578"/>
            <a:ext cx="2487830" cy="215444"/>
          </a:xfrm>
          <a:prstGeom prst="rect">
            <a:avLst/>
          </a:prstGeom>
        </p:spPr>
        <p:txBody>
          <a:bodyPr wrap="square">
            <a:spAutoFit/>
          </a:bodyPr>
          <a:lstStyle/>
          <a:p>
            <a:r>
              <a:rPr lang="en-US" sz="800" dirty="0"/>
              <a:t>https://www.youtube.com/@AmelOline/videos</a:t>
            </a:r>
          </a:p>
        </p:txBody>
      </p:sp>
      <p:sp>
        <p:nvSpPr>
          <p:cNvPr id="8" name="Rectangle 7"/>
          <p:cNvSpPr/>
          <p:nvPr/>
        </p:nvSpPr>
        <p:spPr>
          <a:xfrm>
            <a:off x="10416325" y="5812079"/>
            <a:ext cx="1545230" cy="215444"/>
          </a:xfrm>
          <a:prstGeom prst="rect">
            <a:avLst/>
          </a:prstGeom>
        </p:spPr>
        <p:txBody>
          <a:bodyPr wrap="square">
            <a:spAutoFit/>
          </a:bodyPr>
          <a:lstStyle/>
          <a:p>
            <a:r>
              <a:rPr lang="en-US" sz="800" dirty="0"/>
              <a:t>https://github.com/siagianp</a:t>
            </a:r>
          </a:p>
        </p:txBody>
      </p:sp>
      <p:sp>
        <p:nvSpPr>
          <p:cNvPr id="9" name="Rectangle 8"/>
          <p:cNvSpPr/>
          <p:nvPr/>
        </p:nvSpPr>
        <p:spPr>
          <a:xfrm>
            <a:off x="8701490" y="6089078"/>
            <a:ext cx="3490509" cy="215444"/>
          </a:xfrm>
          <a:prstGeom prst="rect">
            <a:avLst/>
          </a:prstGeom>
        </p:spPr>
        <p:txBody>
          <a:bodyPr wrap="square">
            <a:spAutoFit/>
          </a:bodyPr>
          <a:lstStyle/>
          <a:p>
            <a:r>
              <a:rPr lang="en-US" sz="800" dirty="0"/>
              <a:t>https://github.com/amelcharolinesgn2/IoT_simulator-mqtt-NodeRed</a:t>
            </a:r>
          </a:p>
        </p:txBody>
      </p:sp>
      <p:sp>
        <p:nvSpPr>
          <p:cNvPr id="10" name="Rectangle 9"/>
          <p:cNvSpPr/>
          <p:nvPr/>
        </p:nvSpPr>
        <p:spPr>
          <a:xfrm>
            <a:off x="9109530" y="6227577"/>
            <a:ext cx="2746692" cy="338554"/>
          </a:xfrm>
          <a:prstGeom prst="rect">
            <a:avLst/>
          </a:prstGeom>
        </p:spPr>
        <p:txBody>
          <a:bodyPr wrap="square">
            <a:spAutoFit/>
          </a:bodyPr>
          <a:lstStyle/>
          <a:p>
            <a:r>
              <a:rPr lang="en-US" sz="800" dirty="0"/>
              <a:t>https://github.com/amelcharolinesgn2/Cloud-Infrastructures</a:t>
            </a:r>
          </a:p>
        </p:txBody>
      </p:sp>
      <p:sp>
        <p:nvSpPr>
          <p:cNvPr id="11" name="Rectangle 10"/>
          <p:cNvSpPr/>
          <p:nvPr/>
        </p:nvSpPr>
        <p:spPr>
          <a:xfrm>
            <a:off x="8605022" y="6342993"/>
            <a:ext cx="3286814" cy="338554"/>
          </a:xfrm>
          <a:prstGeom prst="rect">
            <a:avLst/>
          </a:prstGeom>
        </p:spPr>
        <p:txBody>
          <a:bodyPr wrap="square">
            <a:spAutoFit/>
          </a:bodyPr>
          <a:lstStyle/>
          <a:p>
            <a:r>
              <a:rPr lang="en-US" sz="800" dirty="0"/>
              <a:t>https://github.com/amelcharolinesgn2/ClouD-Infrastructure-SISKA-2025</a:t>
            </a:r>
          </a:p>
        </p:txBody>
      </p:sp>
      <p:sp>
        <p:nvSpPr>
          <p:cNvPr id="12" name="Rectangle 11"/>
          <p:cNvSpPr/>
          <p:nvPr/>
        </p:nvSpPr>
        <p:spPr>
          <a:xfrm>
            <a:off x="8416690" y="6473844"/>
            <a:ext cx="3775310" cy="215444"/>
          </a:xfrm>
          <a:prstGeom prst="rect">
            <a:avLst/>
          </a:prstGeom>
        </p:spPr>
        <p:txBody>
          <a:bodyPr wrap="square">
            <a:spAutoFit/>
          </a:bodyPr>
          <a:lstStyle/>
          <a:p>
            <a:r>
              <a:rPr lang="en-US" sz="800" dirty="0"/>
              <a:t>https://github.com/amelcharolinesgn2/Gyroscope-Sensor-Data-Accelerometer</a:t>
            </a:r>
          </a:p>
        </p:txBody>
      </p:sp>
      <p:sp>
        <p:nvSpPr>
          <p:cNvPr id="3" name="Rectangle 2"/>
          <p:cNvSpPr/>
          <p:nvPr/>
        </p:nvSpPr>
        <p:spPr>
          <a:xfrm>
            <a:off x="181763" y="6327604"/>
            <a:ext cx="3932230" cy="369332"/>
          </a:xfrm>
          <a:prstGeom prst="rect">
            <a:avLst/>
          </a:prstGeom>
        </p:spPr>
        <p:txBody>
          <a:bodyPr wrap="none">
            <a:spAutoFit/>
          </a:bodyPr>
          <a:lstStyle/>
          <a:p>
            <a:r>
              <a:rPr lang="en-US" dirty="0"/>
              <a:t>https://github.com/vnknt/p2p_network</a:t>
            </a:r>
          </a:p>
        </p:txBody>
      </p:sp>
      <p:pic>
        <p:nvPicPr>
          <p:cNvPr id="4" name="Picture 3"/>
          <p:cNvPicPr>
            <a:picLocks noChangeAspect="1"/>
          </p:cNvPicPr>
          <p:nvPr/>
        </p:nvPicPr>
        <p:blipFill>
          <a:blip r:embed="rId4"/>
          <a:stretch>
            <a:fillRect/>
          </a:stretch>
        </p:blipFill>
        <p:spPr>
          <a:xfrm>
            <a:off x="318084" y="969143"/>
            <a:ext cx="5543070" cy="2553546"/>
          </a:xfrm>
          <a:prstGeom prst="rect">
            <a:avLst/>
          </a:prstGeom>
        </p:spPr>
      </p:pic>
      <p:pic>
        <p:nvPicPr>
          <p:cNvPr id="13" name="Picture 12"/>
          <p:cNvPicPr>
            <a:picLocks noChangeAspect="1"/>
          </p:cNvPicPr>
          <p:nvPr/>
        </p:nvPicPr>
        <p:blipFill>
          <a:blip r:embed="rId5"/>
          <a:stretch>
            <a:fillRect/>
          </a:stretch>
        </p:blipFill>
        <p:spPr>
          <a:xfrm>
            <a:off x="318084" y="3852097"/>
            <a:ext cx="4022606" cy="2375480"/>
          </a:xfrm>
          <a:prstGeom prst="rect">
            <a:avLst/>
          </a:prstGeom>
        </p:spPr>
      </p:pic>
      <p:pic>
        <p:nvPicPr>
          <p:cNvPr id="14" name="Picture 13"/>
          <p:cNvPicPr>
            <a:picLocks noChangeAspect="1"/>
          </p:cNvPicPr>
          <p:nvPr/>
        </p:nvPicPr>
        <p:blipFill>
          <a:blip r:embed="rId6"/>
          <a:stretch>
            <a:fillRect/>
          </a:stretch>
        </p:blipFill>
        <p:spPr>
          <a:xfrm>
            <a:off x="6520721" y="943717"/>
            <a:ext cx="5127326" cy="2571324"/>
          </a:xfrm>
          <a:prstGeom prst="rect">
            <a:avLst/>
          </a:prstGeom>
        </p:spPr>
      </p:pic>
    </p:spTree>
    <p:extLst>
      <p:ext uri="{BB962C8B-B14F-4D97-AF65-F5344CB8AC3E}">
        <p14:creationId xmlns:p14="http://schemas.microsoft.com/office/powerpoint/2010/main" val="17357314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62" y="639829"/>
            <a:ext cx="7313613"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181763" y="141573"/>
            <a:ext cx="5614870" cy="584775"/>
          </a:xfrm>
          <a:prstGeom prst="rect">
            <a:avLst/>
          </a:prstGeom>
        </p:spPr>
        <p:txBody>
          <a:bodyPr wrap="none">
            <a:spAutoFit/>
          </a:bodyPr>
          <a:lstStyle/>
          <a:p>
            <a:r>
              <a:rPr lang="en-US" sz="3200" dirty="0" smtClean="0"/>
              <a:t>Network-</a:t>
            </a:r>
            <a:r>
              <a:rPr lang="en-US" sz="3200" dirty="0" err="1" smtClean="0"/>
              <a:t>Transmision</a:t>
            </a:r>
            <a:r>
              <a:rPr lang="en-US" sz="3200" dirty="0" smtClean="0"/>
              <a:t>-simulator</a:t>
            </a:r>
            <a:endParaRPr lang="en-US" sz="3200" dirty="0"/>
          </a:p>
        </p:txBody>
      </p:sp>
      <p:sp>
        <p:nvSpPr>
          <p:cNvPr id="7" name="Rectangle 6"/>
          <p:cNvSpPr/>
          <p:nvPr/>
        </p:nvSpPr>
        <p:spPr>
          <a:xfrm>
            <a:off x="9627130" y="5950578"/>
            <a:ext cx="2487830" cy="215444"/>
          </a:xfrm>
          <a:prstGeom prst="rect">
            <a:avLst/>
          </a:prstGeom>
        </p:spPr>
        <p:txBody>
          <a:bodyPr wrap="square">
            <a:spAutoFit/>
          </a:bodyPr>
          <a:lstStyle/>
          <a:p>
            <a:r>
              <a:rPr lang="en-US" sz="800" dirty="0"/>
              <a:t>https://www.youtube.com/@AmelOline/videos</a:t>
            </a:r>
          </a:p>
        </p:txBody>
      </p:sp>
      <p:sp>
        <p:nvSpPr>
          <p:cNvPr id="8" name="Rectangle 7"/>
          <p:cNvSpPr/>
          <p:nvPr/>
        </p:nvSpPr>
        <p:spPr>
          <a:xfrm>
            <a:off x="10416325" y="5812079"/>
            <a:ext cx="1545230" cy="215444"/>
          </a:xfrm>
          <a:prstGeom prst="rect">
            <a:avLst/>
          </a:prstGeom>
        </p:spPr>
        <p:txBody>
          <a:bodyPr wrap="square">
            <a:spAutoFit/>
          </a:bodyPr>
          <a:lstStyle/>
          <a:p>
            <a:r>
              <a:rPr lang="en-US" sz="800" dirty="0"/>
              <a:t>https://github.com/siagianp</a:t>
            </a:r>
          </a:p>
        </p:txBody>
      </p:sp>
      <p:sp>
        <p:nvSpPr>
          <p:cNvPr id="9" name="Rectangle 8"/>
          <p:cNvSpPr/>
          <p:nvPr/>
        </p:nvSpPr>
        <p:spPr>
          <a:xfrm>
            <a:off x="8701490" y="6089078"/>
            <a:ext cx="3490509" cy="215444"/>
          </a:xfrm>
          <a:prstGeom prst="rect">
            <a:avLst/>
          </a:prstGeom>
        </p:spPr>
        <p:txBody>
          <a:bodyPr wrap="square">
            <a:spAutoFit/>
          </a:bodyPr>
          <a:lstStyle/>
          <a:p>
            <a:r>
              <a:rPr lang="en-US" sz="800" dirty="0"/>
              <a:t>https://github.com/amelcharolinesgn2/IoT_simulator-mqtt-NodeRed</a:t>
            </a:r>
          </a:p>
        </p:txBody>
      </p:sp>
      <p:sp>
        <p:nvSpPr>
          <p:cNvPr id="10" name="Rectangle 9"/>
          <p:cNvSpPr/>
          <p:nvPr/>
        </p:nvSpPr>
        <p:spPr>
          <a:xfrm>
            <a:off x="9109530" y="6227577"/>
            <a:ext cx="2746692" cy="338554"/>
          </a:xfrm>
          <a:prstGeom prst="rect">
            <a:avLst/>
          </a:prstGeom>
        </p:spPr>
        <p:txBody>
          <a:bodyPr wrap="square">
            <a:spAutoFit/>
          </a:bodyPr>
          <a:lstStyle/>
          <a:p>
            <a:r>
              <a:rPr lang="en-US" sz="800" dirty="0"/>
              <a:t>https://github.com/amelcharolinesgn2/Cloud-Infrastructures</a:t>
            </a:r>
          </a:p>
        </p:txBody>
      </p:sp>
      <p:sp>
        <p:nvSpPr>
          <p:cNvPr id="11" name="Rectangle 10"/>
          <p:cNvSpPr/>
          <p:nvPr/>
        </p:nvSpPr>
        <p:spPr>
          <a:xfrm>
            <a:off x="8605022" y="6342993"/>
            <a:ext cx="3286814" cy="338554"/>
          </a:xfrm>
          <a:prstGeom prst="rect">
            <a:avLst/>
          </a:prstGeom>
        </p:spPr>
        <p:txBody>
          <a:bodyPr wrap="square">
            <a:spAutoFit/>
          </a:bodyPr>
          <a:lstStyle/>
          <a:p>
            <a:r>
              <a:rPr lang="en-US" sz="800" dirty="0"/>
              <a:t>https://github.com/amelcharolinesgn2/ClouD-Infrastructure-SISKA-2025</a:t>
            </a:r>
          </a:p>
        </p:txBody>
      </p:sp>
      <p:sp>
        <p:nvSpPr>
          <p:cNvPr id="12" name="Rectangle 11"/>
          <p:cNvSpPr/>
          <p:nvPr/>
        </p:nvSpPr>
        <p:spPr>
          <a:xfrm>
            <a:off x="8416690" y="6473844"/>
            <a:ext cx="3775310" cy="215444"/>
          </a:xfrm>
          <a:prstGeom prst="rect">
            <a:avLst/>
          </a:prstGeom>
        </p:spPr>
        <p:txBody>
          <a:bodyPr wrap="square">
            <a:spAutoFit/>
          </a:bodyPr>
          <a:lstStyle/>
          <a:p>
            <a:r>
              <a:rPr lang="en-US" sz="800" dirty="0"/>
              <a:t>https://github.com/amelcharolinesgn2/Gyroscope-Sensor-Data-Accelerometer</a:t>
            </a:r>
          </a:p>
        </p:txBody>
      </p:sp>
      <p:sp>
        <p:nvSpPr>
          <p:cNvPr id="2" name="Rectangle 1"/>
          <p:cNvSpPr/>
          <p:nvPr/>
        </p:nvSpPr>
        <p:spPr>
          <a:xfrm>
            <a:off x="27139" y="6073688"/>
            <a:ext cx="6164123" cy="923330"/>
          </a:xfrm>
          <a:prstGeom prst="rect">
            <a:avLst/>
          </a:prstGeom>
        </p:spPr>
        <p:txBody>
          <a:bodyPr wrap="none">
            <a:spAutoFit/>
          </a:bodyPr>
          <a:lstStyle/>
          <a:p>
            <a:r>
              <a:rPr lang="en-US" dirty="0">
                <a:hlinkClick r:id="rId4"/>
              </a:rPr>
              <a:t>https://</a:t>
            </a:r>
            <a:r>
              <a:rPr lang="en-US" dirty="0" smtClean="0">
                <a:hlinkClick r:id="rId4"/>
              </a:rPr>
              <a:t>github.com/Arikatakur/Network-Transmission-Simulator</a:t>
            </a:r>
          </a:p>
          <a:p>
            <a:r>
              <a:rPr lang="en-US" dirty="0" smtClean="0">
                <a:hlinkClick r:id="rId4"/>
              </a:rPr>
              <a:t>https</a:t>
            </a:r>
            <a:r>
              <a:rPr lang="en-US" dirty="0">
                <a:hlinkClick r:id="rId4"/>
              </a:rPr>
              <a:t>://</a:t>
            </a:r>
            <a:r>
              <a:rPr lang="en-US" dirty="0" smtClean="0">
                <a:hlinkClick r:id="rId4"/>
              </a:rPr>
              <a:t>github.com/trunk96/wireless-network-simulator</a:t>
            </a:r>
            <a:endParaRPr lang="en-US" dirty="0" smtClean="0"/>
          </a:p>
          <a:p>
            <a:r>
              <a:rPr lang="en-US" dirty="0"/>
              <a:t>https://github.com/trunk96/wireless-network-simulator-v2</a:t>
            </a:r>
          </a:p>
        </p:txBody>
      </p:sp>
      <p:sp>
        <p:nvSpPr>
          <p:cNvPr id="3" name="Rectangle 2"/>
          <p:cNvSpPr/>
          <p:nvPr/>
        </p:nvSpPr>
        <p:spPr>
          <a:xfrm>
            <a:off x="417208" y="899799"/>
            <a:ext cx="6586290" cy="369332"/>
          </a:xfrm>
          <a:prstGeom prst="rect">
            <a:avLst/>
          </a:prstGeom>
        </p:spPr>
        <p:txBody>
          <a:bodyPr wrap="none">
            <a:spAutoFit/>
          </a:bodyPr>
          <a:lstStyle/>
          <a:p>
            <a:r>
              <a:rPr lang="en-US" dirty="0"/>
              <a:t>UDP File Transfer: UdpStopWaitClient.jar and UdpStopWaitServer.jar</a:t>
            </a:r>
            <a:endParaRPr lang="en-US" dirty="0"/>
          </a:p>
        </p:txBody>
      </p:sp>
      <p:sp>
        <p:nvSpPr>
          <p:cNvPr id="13" name="Rectangle 12"/>
          <p:cNvSpPr/>
          <p:nvPr/>
        </p:nvSpPr>
        <p:spPr>
          <a:xfrm>
            <a:off x="417207" y="1154136"/>
            <a:ext cx="7302249" cy="369332"/>
          </a:xfrm>
          <a:prstGeom prst="rect">
            <a:avLst/>
          </a:prstGeom>
        </p:spPr>
        <p:txBody>
          <a:bodyPr wrap="square">
            <a:spAutoFit/>
          </a:bodyPr>
          <a:lstStyle/>
          <a:p>
            <a:r>
              <a:rPr lang="en-US" dirty="0"/>
              <a:t>https://github.com/Arikatakur/Network-Transmission-Simulator</a:t>
            </a:r>
          </a:p>
        </p:txBody>
      </p:sp>
    </p:spTree>
    <p:extLst>
      <p:ext uri="{BB962C8B-B14F-4D97-AF65-F5344CB8AC3E}">
        <p14:creationId xmlns:p14="http://schemas.microsoft.com/office/powerpoint/2010/main" val="26217229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1865</TotalTime>
  <Words>2251</Words>
  <Application>Microsoft Office PowerPoint</Application>
  <PresentationFormat>Widescreen</PresentationFormat>
  <Paragraphs>406</Paragraphs>
  <Slides>30</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맑은 고딕</vt:lpstr>
      <vt:lpstr>Arial</vt:lpstr>
      <vt:lpstr>Calibri</vt:lpstr>
      <vt:lpstr>Calibri Light</vt:lpstr>
      <vt:lpstr>Wingdings</vt:lpstr>
      <vt:lpstr>Office Theme</vt:lpstr>
      <vt:lpstr>PowerPoint Presentation</vt:lpstr>
      <vt:lpstr>Simulator Komunikasi Data</vt:lpstr>
      <vt:lpstr>PowerPoint Presentation</vt:lpstr>
      <vt:lpstr>PowerPoint Presentation</vt:lpstr>
      <vt:lpstr>PowerPoint Presentation</vt:lpstr>
      <vt:lpstr>github data communication simulator</vt:lpstr>
      <vt:lpstr>github Network Transmission simulator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Contoh Paper:</vt:lpstr>
      <vt:lpstr>Langkah yang akan dilakukan…..</vt:lpstr>
      <vt:lpstr>Project ???? &gt;&gt;&gt;</vt:lpstr>
      <vt:lpstr>Ex0: &gt;&gt;</vt:lpstr>
      <vt:lpstr>Ex0: &gt;&gt;</vt:lpstr>
      <vt:lpstr>Ex0: &gt;&gt;</vt:lpstr>
      <vt:lpstr>Ex0: &gt;&gt;</vt:lpstr>
      <vt:lpstr>Ex0: &gt;&gt;</vt:lpstr>
      <vt:lpstr>Ex1: &gt;&gt;</vt:lpstr>
      <vt:lpstr>Ex1: &gt;&gt;</vt:lpstr>
      <vt:lpstr>Ex1: &gt;&gt;</vt:lpstr>
      <vt:lpstr>Ex2: &gt;&gt;</vt:lpstr>
      <vt:lpstr>Ex3: &gt;&gt;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pds</dc:creator>
  <cp:lastModifiedBy>Gde</cp:lastModifiedBy>
  <cp:revision>88</cp:revision>
  <dcterms:created xsi:type="dcterms:W3CDTF">2022-08-25T13:17:53Z</dcterms:created>
  <dcterms:modified xsi:type="dcterms:W3CDTF">2026-01-22T03:08:12Z</dcterms:modified>
</cp:coreProperties>
</file>